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B64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11A74-01A2-42C6-B0F7-F50962D4D839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7B8F-ECBD-45E0-BEDD-1685144BD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6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B8F-ECBD-45E0-BEDD-1685144BD9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373216"/>
            <a:ext cx="5114778" cy="1101248"/>
          </a:xfrm>
        </p:spPr>
        <p:txBody>
          <a:bodyPr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Ст. воспитатель </a:t>
            </a:r>
            <a:r>
              <a:rPr lang="ru-RU" dirty="0" err="1" smtClean="0">
                <a:solidFill>
                  <a:sysClr val="windowText" lastClr="000000"/>
                </a:solidFill>
              </a:rPr>
              <a:t>Хамзина</a:t>
            </a:r>
            <a:r>
              <a:rPr lang="ru-RU" dirty="0" smtClean="0">
                <a:solidFill>
                  <a:sysClr val="windowText" lastClr="000000"/>
                </a:solidFill>
              </a:rPr>
              <a:t> Е.М.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32656"/>
            <a:ext cx="58326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Педагогический совет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«Создание условий для воспитания гражданственности и развития патриотического потенциала детей дошкольного возраста, через построение целостного педагогического процесса»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664" y="4941168"/>
            <a:ext cx="6497336" cy="269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4992555" cy="3744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79423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Деловая игра «Слабое звено» </a:t>
            </a:r>
            <a:endParaRPr lang="ru-RU" sz="54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76672"/>
            <a:ext cx="47997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Раунд 1</a:t>
            </a:r>
          </a:p>
        </p:txBody>
      </p:sp>
      <p:pic>
        <p:nvPicPr>
          <p:cNvPr id="4" name="Picture 2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Земля, где ты родился?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Историческая наука, изучающая культуру и быт народов мира, их происхождение, этническую историю?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52936"/>
            <a:ext cx="5541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Древнее название России?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Кто несет основную ответственность за воспитание ребенка?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95897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Определение толкового словаря </a:t>
            </a:r>
            <a:r>
              <a:rPr lang="ru-RU" sz="3200" dirty="0" err="1" smtClean="0">
                <a:latin typeface="Georgia" pitchFamily="18" charset="0"/>
              </a:rPr>
              <a:t>Ожогова</a:t>
            </a:r>
            <a:r>
              <a:rPr lang="ru-RU" sz="3200" dirty="0" smtClean="0">
                <a:latin typeface="Georgia" pitchFamily="18" charset="0"/>
              </a:rPr>
              <a:t>  «Преданность и любовь к своему Отечеству, к своему народу». Что это?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Особый политический институт, который обеспечивает социальную защищенность населения, оборону и безопасность страны?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34888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Символ государства, его суверенитета: прикрепленное к древу или шнуру полотнище установленных размеров и цветов, иногда с изображением герба, эмблемы?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085184"/>
            <a:ext cx="7542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Официальная эмблема государства?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Куда заносят названия редких животных и растений?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Это музыкальный инструмент. Беда – надвигается, враг или мор – звук этого музыкального инструмента разносился но всей округе, отгоняя беду, болезни, нечистую силу?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7707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 В истории России их было трое. И второй, и третий были внуками первого. На то, чтобы называться третьим, было много претендентов. Первого звали Великий. Назовите имя.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 Как в соответствии с названием двух подмосковных сёл назывались первые гвардейские полки Петра I?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Сын конюха, друг Петра I, ставший впоследствии генералиссимусом.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9695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Что изображено на гербе Новосибирской области? Что это обозначает?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86916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Что во время Великой Отечественной Войны называли «Катюшами»?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Что открыли союзники во время Второй мировой войны?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По льду какого озера проходила «Дорога жизни», проложенная для снабжения блокадного Ленинграда?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68960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-В какое море впадает река Обь?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40"/>
            <a:ext cx="6498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Откуда берёт начало река Обь?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Назовите год основания города Новосибирска?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78078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Происхождение названия села Убинское.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Как назывался Новосибирск со времён его создания?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585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Что пережили ленинградцы в течение 900 дней во время Великой Отечественной войны?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931" y="2835518"/>
            <a:ext cx="7877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Как называется первый музей России?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209" y="3501008"/>
            <a:ext cx="7877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Назовите имена трех русских былинных богатырей.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208" y="4578226"/>
            <a:ext cx="7892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Крепость в центре Москвы и древнейшая её часть, </a:t>
            </a:r>
            <a:r>
              <a:rPr lang="ru-RU" sz="3200" dirty="0" smtClean="0">
                <a:latin typeface="Georgia" panose="02040502050405020303" pitchFamily="18" charset="0"/>
                <a:ea typeface="Times New Roman"/>
              </a:rPr>
              <a:t>официальная </a:t>
            </a:r>
            <a:r>
              <a:rPr lang="ru-RU" sz="3200" dirty="0">
                <a:latin typeface="Georgia" panose="02040502050405020303" pitchFamily="18" charset="0"/>
                <a:ea typeface="Times New Roman"/>
              </a:rPr>
              <a:t>резиденция президента Российской Федерации. Что это? 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7961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Совокупность близких родственников, живущих вместе и ведущих общее хозяйство?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07621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Роспись, где используют три цвета: голубой, синий и белый?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84839"/>
            <a:ext cx="6950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Русский женский головной убор?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96617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Средство раскрытия национальной самобытности и формирования патриотических чувств?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96915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/>
              </a:rPr>
              <a:t>- То, что перешло от одною поколения к другому, что унаследовано от предшествующих поколений? 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Calibri"/>
              </a:rPr>
              <a:t>- Как по-другому можно назвать мелкое ручное производство?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Calibri"/>
              </a:rPr>
              <a:t>- Как называется сырьё, которое используется для выделки коробов, корзин, посуды, для изоляции строений от сырости, для обшивки речных лодок</a:t>
            </a:r>
            <a:r>
              <a:rPr lang="ru-RU" sz="3200" dirty="0" smtClean="0">
                <a:latin typeface="Georgia" panose="02040502050405020303" pitchFamily="18" charset="0"/>
                <a:ea typeface="Calibri"/>
              </a:rPr>
              <a:t>?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139151"/>
            <a:ext cx="7293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Calibri"/>
              </a:rPr>
              <a:t>- Назовите виды народной росписи?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43787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Calibri"/>
              </a:rPr>
              <a:t>- Как называется инструмент, используемый для вышивания? 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76672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Воспитание любви к родному краю, к родной культуре, к родному городу, к родной речи – задачи первостепенной важности, и нет необходимости это доказывать.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 как воспитать эту любовь?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настоящему, а затем ко всему человечеству.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Д.С. Лихачев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Calibri"/>
              </a:rPr>
              <a:t>- Как называется широко распространенная техника декоративно-прикладного искусства, разноцветные кусочки бумаги, ткани, кожи, меха, соломки нашивают или наклеивают на материал другого цвета или выделки? 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93305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Calibri"/>
              </a:rPr>
              <a:t>Как называется самобытный вид русского народного искусства — декоративная роспись деревянных изделий? 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51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Что такое орнамент?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Перечислите разновидности русской глиняной игрушки?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Как называлась слобода, где изготовляли глиняные лепные игрушки? После обжига готовые фигурки людей, зверей, птиц расписывались по белому грунту яркими красками.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08518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Кто самый популярный герой богородской игрушки?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Город Загорск  Московской области считается родиной русской расписной матрешки. Перечислите разновидности русской матрешки.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Ритуальная еда на празднике проводов зимы.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4736" y="476672"/>
            <a:ext cx="49536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Раунд 2</a:t>
            </a:r>
          </a:p>
        </p:txBody>
      </p:sp>
      <p:pic>
        <p:nvPicPr>
          <p:cNvPr id="4" name="Picture 2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Когда вступил в силу новый закон «Об образовании в Российской Федерации», в котором впервые дошкольное образование закреплено в качестве уровня общего образования?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80928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Назовите программы, в которых представлено в разных формулировках и объёмах гражданское, патриотическое воспитание?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95897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Укажите соотношение обязательной части Программы и части, формируемой участниками образовательных отношений?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Государственные требования, к психолого-педагогическим условиям воспитании и обучения детей в ДОУ, а ток же комплекс требований к педагогическим работникам. Что это?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78092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Крупная территория, которая имеет определенные границы и пользуется государственным суверенитетом?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0912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Совокупность идей человека, в которых выражается теоретическое освоение предмета, Что это: знания или умении?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592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Что первично? Умения или навыки?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Человек, который принадлежит к постоянному населению данного государства и пользуется всеми нравами, выполняет все обязанности этого государства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2900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Что является государственной символикой?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Какая птица изображена на гербе России?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Назовите порядок цветовых полос на полотнище флага России, начиная сверху?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Какой документ определяет содержание и организацию образовательного процесса в ДОУ?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64502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Сколько образовательных областей содержит в себе ООП ДО? Назовите их.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1317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Основной документ, провозглашающий права ребенка</a:t>
            </a:r>
            <a:r>
              <a:rPr lang="ru-RU" sz="3200" i="1" dirty="0" smtClean="0">
                <a:latin typeface="Georgia" pitchFamily="18" charset="0"/>
              </a:rPr>
              <a:t>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В каком направлении развития и образования детей ставится задача: понимание на слух текстов различных жанров детской литературы?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34888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В каком направлении развития и образования детей ставится задача: формирование начальных представлений  о некоторых видах спорта?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1317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В виде чего представлены требования Стандарта к результатам освоения Программы?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Участие ребёнка в психолого-педагогической диагностике (мониторинге) допускается только с согласия кого?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6490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Сопровождается ли освоение ООП проведением промежуточной и итоговой аттестации воспитанников?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3711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Имеет ли право педагогический работник проводить оценку индивидуального развития детей?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260648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Закрепление, уточнение и совершенствование знаний педагогов о воспитании патриотических качествах детей в процессе повседневной деятельности.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обобщить знания педагогов о теоретических основах патриотического воспитания детей, о формах и методах работы, способствовать творческому поиску.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5537" y="476672"/>
            <a:ext cx="49519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Раунд 3</a:t>
            </a:r>
          </a:p>
        </p:txBody>
      </p:sp>
      <p:pic>
        <p:nvPicPr>
          <p:cNvPr id="4" name="Picture 2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Как называется местность, охраняемая законом, в которой прекращена хозяйственная деятельность и посещение людей?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0892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На каких документах основан ФГОС ДО?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221088"/>
            <a:ext cx="797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Какие разделы должна иметь ООПДО?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15719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Что подразумевает под собой понятие «Инклюзивное образование»?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Назовите возможные ситуации применения результатов педагогической диагностики.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Терпимость к чужим мнениям, верованию, поведению. Что это?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Какой документ включает в себя три группы требований: к структуре, к условиям реализации ООП ДО и к результатам освоения ООП ДО?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8518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- Этот документ обеспечивает правовую защиту детей во время организации педагогического процесса.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10039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Повестка: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 Психологические упражнения на релаксацию, сплочение коллектива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педагог-психолог)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 Выполнение решений предыдущего педагогического совета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(ст.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3. Актуальность темы педсовета. Организация образовательной деятельности с детьми в современных условиях реализации ФГОС ДО. Нормативно-правовая база по патриотическому воспитанию дошкольников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(ст.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4. «Гражданско-патриотическое воспитание дошкольников»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5. «Современные подходы к нравственно-патриотическому воспитанию старших дошкольников через познавательное развитие»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6. «Нравственно-патриотическое воспитание дошкольников посредством игры»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7. «Взаимодействие ДОУ и семьи по патриотическому воспитанию дошкольников»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8. «Гражданско-патриотическое воспитание дошкольников средствами физической культуры»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(инструктор по  физ.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культуре)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9. Итоги тематической проверки на тему: «Гражданско-патриотическое воспитание дошкольников»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(ст.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10. Практическая часть:</a:t>
            </a:r>
            <a:endParaRPr lang="ru-RU" sz="1500" b="1" dirty="0" smtClean="0"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Деловая игра «Кто на новенького»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(ст. 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воспитатель)</a:t>
            </a:r>
            <a:endParaRPr lang="ru-RU" sz="15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b="1" dirty="0" smtClean="0">
                <a:latin typeface="Bookman Old Style" pitchFamily="18" charset="0"/>
                <a:cs typeface="Arial" pitchFamily="34" charset="0"/>
              </a:rPr>
              <a:t>Презентация дидактических игр по нравственно-патриотическому воспитанию дошкольников </a:t>
            </a:r>
            <a:r>
              <a:rPr lang="ru-RU" sz="1500" dirty="0" smtClean="0">
                <a:latin typeface="Bookman Old Style" pitchFamily="18" charset="0"/>
                <a:cs typeface="Arial" pitchFamily="34" charset="0"/>
              </a:rPr>
              <a:t>(воспитатели всех возрастных групп)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11. Подведение итогов и вынесение решения педагогического совета.</a:t>
            </a:r>
            <a:endParaRPr lang="ru-RU" sz="1500" b="1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548680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Нравственно-патриотическое воспитание детей – одна из основных задач дошкольного образовательного учреждения.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Стандарт дошкольного образования требует от педагога глубокой работы по воспитанию у детей патриотизма, гражданственности, уважения к правам и свободам человека.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0892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atin typeface="Bookman Old Style" pitchFamily="18" charset="0"/>
              </a:rPr>
              <a:t>Поэтом можешь ты не быть, но гражданином быть обязан</a:t>
            </a:r>
          </a:p>
          <a:p>
            <a:pPr>
              <a:defRPr/>
            </a:pPr>
            <a:r>
              <a:rPr lang="ru-RU" sz="2000" b="1" i="1" dirty="0" smtClean="0">
                <a:latin typeface="Bookman Old Style" pitchFamily="18" charset="0"/>
              </a:rPr>
              <a:t>                           </a:t>
            </a:r>
            <a:r>
              <a:rPr lang="ru-RU" sz="2000" i="1" dirty="0" smtClean="0">
                <a:latin typeface="Bookman Old Style" pitchFamily="18" charset="0"/>
              </a:rPr>
              <a:t>(Н.А. Некрасов)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88640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Детство – каждодневное открытие мира </a:t>
            </a:r>
          </a:p>
          <a:p>
            <a:pPr algn="ctr" eaLnBrk="0" hangingPunct="0"/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поэтому надо сделать так, </a:t>
            </a:r>
          </a:p>
          <a:p>
            <a:pPr algn="ctr" eaLnBrk="0" hangingPunct="0"/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чтобы оно стало, прежде всего, </a:t>
            </a:r>
          </a:p>
          <a:p>
            <a:pPr algn="ctr" eaLnBrk="0" hangingPunct="0"/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познанием человека и Отечества, </a:t>
            </a:r>
          </a:p>
          <a:p>
            <a:pPr algn="ctr" eaLnBrk="0" hangingPunct="0"/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их красоты и величия.</a:t>
            </a:r>
          </a:p>
          <a:p>
            <a:pPr algn="ctr" eaLnBrk="0" hangingPunct="0"/>
            <a:r>
              <a:rPr lang="ru-RU" sz="20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(В.А.Сухомлинский)</a:t>
            </a:r>
            <a:endParaRPr lang="ru-RU" sz="2000" i="1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1490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atin typeface="Bookman Old Style" pitchFamily="18" charset="0"/>
              </a:rPr>
              <a:t>В вашей семье и под вашим </a:t>
            </a:r>
          </a:p>
          <a:p>
            <a:pPr algn="ctr">
              <a:defRPr/>
            </a:pPr>
            <a:r>
              <a:rPr lang="ru-RU" sz="2000" b="1" i="1" dirty="0" smtClean="0">
                <a:latin typeface="Bookman Old Style" pitchFamily="18" charset="0"/>
              </a:rPr>
              <a:t>руководством растет будущий гражданин. </a:t>
            </a:r>
          </a:p>
          <a:p>
            <a:pPr algn="ctr">
              <a:defRPr/>
            </a:pPr>
            <a:r>
              <a:rPr lang="ru-RU" sz="2000" b="1" i="1" dirty="0" smtClean="0">
                <a:latin typeface="Bookman Old Style" pitchFamily="18" charset="0"/>
              </a:rPr>
              <a:t>Всё, что совершается  в стране, через вашу душу и вашу мысль должно приходить к детям</a:t>
            </a:r>
          </a:p>
          <a:p>
            <a:pPr algn="ctr">
              <a:defRPr/>
            </a:pPr>
            <a:r>
              <a:rPr lang="ru-RU" sz="2000" i="1" dirty="0" smtClean="0">
                <a:latin typeface="Bookman Old Style" pitchFamily="18" charset="0"/>
              </a:rPr>
              <a:t>(А.С. Макаренко)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Bookman Old Style" pitchFamily="18" charset="0"/>
              </a:rPr>
              <a:t>Патриотизм и патриотическое воспитание</a:t>
            </a:r>
          </a:p>
          <a:p>
            <a:endParaRPr lang="ru-RU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Патриотизм</a:t>
            </a:r>
            <a:r>
              <a:rPr lang="ru-RU" sz="2000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– это любовь к Родине, преданность своему Отечеству, стремление служить его интересам и готовность, вплоть до самопожертвования, к его защите.</a:t>
            </a:r>
          </a:p>
          <a:p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Патриотическое воспитание</a:t>
            </a:r>
            <a:r>
              <a:rPr lang="ru-RU" sz="2000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– систематическая и целенаправленная деятельность органов государственной власти и общественных организаций по формированию у граждан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Родины.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 smtClean="0">
              <a:latin typeface="Bookman Old Style" pitchFamily="18" charset="0"/>
            </a:endParaRPr>
          </a:p>
          <a:p>
            <a:pPr algn="r"/>
            <a:r>
              <a:rPr lang="ru-RU" sz="1400" dirty="0" smtClean="0">
                <a:latin typeface="Bookman Old Style" pitchFamily="18" charset="0"/>
              </a:rPr>
              <a:t>Концепция патриотического </a:t>
            </a:r>
          </a:p>
          <a:p>
            <a:pPr algn="r"/>
            <a:r>
              <a:rPr lang="ru-RU" sz="1400" dirty="0" smtClean="0">
                <a:latin typeface="Bookman Old Style" pitchFamily="18" charset="0"/>
              </a:rPr>
              <a:t>воспитания граждан РФ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03712" cy="648072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Нормативно-правовая база по патриотическому воспитанию дошкольников</a:t>
            </a:r>
            <a:endParaRPr lang="ru-RU" sz="2000" cap="none" dirty="0">
              <a:ln w="10541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504" y="1389911"/>
            <a:ext cx="792088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Конституция Российской Федерации.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Федеральный закон «О днях воинской славы и памятных датах России» (с изменениями и дополнениями) от 13 марта 1995 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Федеральный закон «Об увековечении Победы советского народа в Великой Отечественной войне 1941-1945 гг.» (с изменениями и дополнениями) от 19 мая 1995г.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Федеральный закон Российской Федерации «О внесении изменений в Закон Российской Федерации "Об увековечении памяти погибших при защите Отечества"» от 5 апреля 2013 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Национальная доктрина образования в Российской Федерации.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Концепция патриотического воспитания граждан Российской Федерации, разработка которой обусловлена необходимостью выполнения Государственной программы «Патриотическое воспитание граждан Российской Федерации на 2011–2015 годы»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7632848" cy="61691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Сегодня существует множество концепций, технологий, парциальных программ, в которых представлено в разных формулировках и объёмах гражданское, патриотическое воспитание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905164"/>
            <a:ext cx="71287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Алёшина Н.В.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«Патриотическое воспитание дошкольников»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Зеленова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Н. Г., Осипова Л.Е.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«Мы живём в России»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Князева О. Л.,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Маханёва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Д.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«Приобщение детей к истокам русской народной культуры»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Кондрыкинская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«С чего начинается Родина»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«Мой родной дом» под редакцией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Оверчук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Т. 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6. Новицкая М.Ю.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«Наследие»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5184576" cy="401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1030</TotalTime>
  <Words>1649</Words>
  <Application>Microsoft Office PowerPoint</Application>
  <PresentationFormat>Экран (4:3)</PresentationFormat>
  <Paragraphs>143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Нормативно-правовая база по патриотическому воспитанию дошкольников</vt:lpstr>
      <vt:lpstr>Сегодня существует множество концепций, технологий, парциальных программ, в которых представлено в разных формулировках и объёмах гражданское, патриотическое воспитание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91</cp:revision>
  <dcterms:created xsi:type="dcterms:W3CDTF">2018-03-06T05:02:24Z</dcterms:created>
  <dcterms:modified xsi:type="dcterms:W3CDTF">2022-10-29T16:42:45Z</dcterms:modified>
</cp:coreProperties>
</file>