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7" r:id="rId10"/>
    <p:sldId id="278" r:id="rId11"/>
    <p:sldId id="279" r:id="rId12"/>
    <p:sldId id="280" r:id="rId13"/>
    <p:sldId id="281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78010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Педагогический совет</a:t>
            </a:r>
            <a:br>
              <a:rPr lang="ru-RU" sz="3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«Формирование у детей навыков личной безопасности посредством эффективных методов и приёмов»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6309320"/>
            <a:ext cx="4032448" cy="420464"/>
          </a:xfrm>
        </p:spPr>
        <p:txBody>
          <a:bodyPr/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с. Убинское, </a:t>
            </a:r>
            <a:r>
              <a:rPr lang="ru-RU" sz="1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2019</a:t>
            </a:r>
            <a:endParaRPr lang="ru-RU" sz="18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30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Формы работы по формированию основ безопасности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1124744"/>
            <a:ext cx="828092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ознакомление с правилами безопасности на специально-организованных занятиях;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ознакомление с правилами безопасности посредством чтения и обсуждения литературных произведений, познавательных бесед;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организация тематических конкурсов детских рисунков и поделок;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использование тематических альбомов и плакатов, дидактических игр и пособий;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встречи с интересными людьми: профессии «пожарный», «полицейский», «врач», и др.;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экскурсии на предприятия, отнесенные к структуре  МЧС;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просмотр презентаций по данной тематике;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игры-драматизации, развлечения;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познавательные минутки;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проекты.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Методы ознакомления детей с основами безопасности: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0648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i="1" dirty="0" smtClean="0">
                <a:latin typeface="Bookman Old Style" pitchFamily="18" charset="0"/>
              </a:rPr>
              <a:t>Наблюдение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i="1" dirty="0" smtClean="0">
                <a:latin typeface="Bookman Old Style" pitchFamily="18" charset="0"/>
              </a:rPr>
              <a:t>Сравнение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i="1" dirty="0" smtClean="0">
                <a:latin typeface="Bookman Old Style" pitchFamily="18" charset="0"/>
              </a:rPr>
              <a:t>Моделирование ситуаций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i="1" dirty="0" smtClean="0">
                <a:latin typeface="Bookman Old Style" pitchFamily="18" charset="0"/>
              </a:rPr>
              <a:t>Повторение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i="1" dirty="0" smtClean="0">
                <a:latin typeface="Bookman Old Style" pitchFamily="18" charset="0"/>
              </a:rPr>
              <a:t>Игровые приемы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i="1" dirty="0" smtClean="0">
                <a:latin typeface="Bookman Old Style" pitchFamily="18" charset="0"/>
              </a:rPr>
              <a:t>Придумывание сказок и историй на разные темы</a:t>
            </a:r>
          </a:p>
          <a:p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Средства ознакомления детей с основами безопасности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8446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latin typeface="Bookman Old Style" pitchFamily="18" charset="0"/>
              </a:rPr>
              <a:t> Социальная действительность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latin typeface="Bookman Old Style" pitchFamily="18" charset="0"/>
              </a:rPr>
              <a:t> Предметы рукотворного мира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latin typeface="Bookman Old Style" pitchFamily="18" charset="0"/>
              </a:rPr>
              <a:t> Художественная литература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latin typeface="Bookman Old Style" pitchFamily="18" charset="0"/>
              </a:rPr>
              <a:t> Игра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latin typeface="Bookman Old Style" pitchFamily="18" charset="0"/>
              </a:rPr>
              <a:t> Изобразительная деятельность (рисование, лепка, аппликация)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32656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Виды деятельности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52998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Предметная деятельность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Труд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Досуговые мероприятия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Учебная деятельность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24944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Условия формирования основ безопасного поведения: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77072"/>
            <a:ext cx="7851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Деятельностный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подход 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Пространственно-предметное окружение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Деловая игра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«По ступенькам педагогического мастерства»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476672"/>
            <a:ext cx="756809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Разминка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Игра «Хитрые вопросы»</a:t>
            </a:r>
            <a:endParaRPr kumimoji="0" lang="ru-RU" sz="60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 descr="2-z63-baaef8d8-195d-49c7-9ee9-547aca5aa49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22485">
            <a:off x="3779498" y="2464842"/>
            <a:ext cx="4908796" cy="3275087"/>
          </a:xfrm>
          <a:prstGeom prst="rect">
            <a:avLst/>
          </a:prstGeom>
        </p:spPr>
      </p:pic>
      <p:pic>
        <p:nvPicPr>
          <p:cNvPr id="4" name="Рисунок 3" descr="img1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12993">
            <a:off x="272515" y="2540933"/>
            <a:ext cx="3698274" cy="31163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95736" y="1196752"/>
            <a:ext cx="46875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1-е задание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Игра  «Скоростное шоссе»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 descr="56f4a04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E7F81"/>
              </a:clrFrom>
              <a:clrTo>
                <a:srgbClr val="7E7F8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2132856"/>
            <a:ext cx="6732240" cy="44881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72288" y="383758"/>
            <a:ext cx="4762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2-е задание: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«Найди правильный ответ»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137969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509120"/>
            <a:ext cx="3391272" cy="2246831"/>
          </a:xfrm>
          <a:prstGeom prst="rect">
            <a:avLst/>
          </a:prstGeom>
        </p:spPr>
      </p:pic>
      <p:pic>
        <p:nvPicPr>
          <p:cNvPr id="6" name="Рисунок 5" descr="roman-chariot-1390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708920"/>
            <a:ext cx="3291858" cy="1851670"/>
          </a:xfrm>
          <a:prstGeom prst="rect">
            <a:avLst/>
          </a:prstGeom>
        </p:spPr>
      </p:pic>
      <p:pic>
        <p:nvPicPr>
          <p:cNvPr id="3" name="Рисунок 2" descr="hello_html_6db6ef8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636912"/>
            <a:ext cx="3384376" cy="1872208"/>
          </a:xfrm>
          <a:prstGeom prst="rect">
            <a:avLst/>
          </a:prstGeom>
        </p:spPr>
      </p:pic>
      <p:pic>
        <p:nvPicPr>
          <p:cNvPr id="4" name="Рисунок 3" descr="2403transport_clip_image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509120"/>
            <a:ext cx="3399516" cy="2232248"/>
          </a:xfrm>
          <a:prstGeom prst="rect">
            <a:avLst/>
          </a:prstGeom>
        </p:spPr>
      </p:pic>
      <p:pic>
        <p:nvPicPr>
          <p:cNvPr id="7" name="Рисунок 6" descr="011795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1196752"/>
            <a:ext cx="4269743" cy="2034407"/>
          </a:xfrm>
          <a:prstGeom prst="rect">
            <a:avLst/>
          </a:prstGeom>
        </p:spPr>
      </p:pic>
      <p:pic>
        <p:nvPicPr>
          <p:cNvPr id="8" name="Рисунок 7" descr="1269594658_dop7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3356992"/>
            <a:ext cx="2448272" cy="24063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31640" y="260648"/>
            <a:ext cx="6048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3-е задание: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Музыкальная пауза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09056" y="1412776"/>
            <a:ext cx="809548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Никогда, нигде не забывай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Пешеходам быть внимательным, хорошим,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 проезжей части не играй,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на тротуаре не толкай прохожих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тогда наверняка не получишь синяка,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считать тебе не надо будет шишек.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Даже строгий постовой -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Старый или молодой -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Станет другом для девчонок и мальчишек.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31640" y="260648"/>
            <a:ext cx="6048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3-е задание: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Музыкальная пауза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67544" y="1700808"/>
            <a:ext cx="79287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Мимо белых полосок «переход»,</a:t>
            </a:r>
            <a:br>
              <a:rPr lang="ru-RU" sz="2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Мимо красных сигналов светофора</a:t>
            </a:r>
            <a:br>
              <a:rPr lang="ru-RU" sz="2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Пешеход невнимательный идет,</a:t>
            </a:r>
            <a:br>
              <a:rPr lang="ru-RU" sz="2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Попадает в беду он очень скоро.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Пешеход - для водителей загадка.</a:t>
            </a:r>
            <a:br>
              <a:rPr lang="ru-RU" sz="2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Пешеход, что ж ты мчишься без оглядки?</a:t>
            </a:r>
            <a:br>
              <a:rPr lang="ru-RU" sz="2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Жизнью не рискуй, пожалуйста, пешеход,</a:t>
            </a:r>
            <a:br>
              <a:rPr lang="ru-RU" sz="2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Если рядышком находится переход.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116" y="83671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Повестка дня: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1. Упражнение «Поздороваемся глазками» (</a:t>
            </a:r>
            <a:r>
              <a:rPr lang="ru-RU" sz="2800" dirty="0" smtClean="0">
                <a:latin typeface="Bookman Old Style" panose="02050604050505020204" pitchFamily="18" charset="0"/>
              </a:rPr>
              <a:t>Педагог-психолог)</a:t>
            </a:r>
            <a:endParaRPr lang="ru-RU" sz="2800" dirty="0">
              <a:latin typeface="Bookman Old Style" panose="02050604050505020204" pitchFamily="18" charset="0"/>
            </a:endParaRPr>
          </a:p>
          <a:p>
            <a:r>
              <a:rPr lang="ru-RU" sz="2800" dirty="0">
                <a:latin typeface="Bookman Old Style" panose="02050604050505020204" pitchFamily="18" charset="0"/>
              </a:rPr>
              <a:t>2. </a:t>
            </a:r>
            <a:r>
              <a:rPr lang="ru-RU" sz="2800" dirty="0" smtClean="0">
                <a:latin typeface="Bookman Old Style" panose="02050604050505020204" pitchFamily="18" charset="0"/>
              </a:rPr>
              <a:t>Актуальность </a:t>
            </a:r>
            <a:r>
              <a:rPr lang="ru-RU" sz="2800" dirty="0">
                <a:latin typeface="Bookman Old Style" panose="02050604050505020204" pitchFamily="18" charset="0"/>
              </a:rPr>
              <a:t>педсовета (Старший </a:t>
            </a:r>
            <a:r>
              <a:rPr lang="ru-RU" sz="2800" dirty="0" smtClean="0">
                <a:latin typeface="Bookman Old Style" panose="02050604050505020204" pitchFamily="18" charset="0"/>
              </a:rPr>
              <a:t>воспитатель)</a:t>
            </a:r>
            <a:endParaRPr lang="ru-RU" sz="2800" dirty="0">
              <a:latin typeface="Bookman Old Style" panose="02050604050505020204" pitchFamily="18" charset="0"/>
            </a:endParaRPr>
          </a:p>
          <a:p>
            <a:r>
              <a:rPr lang="ru-RU" sz="2800" dirty="0" smtClean="0">
                <a:latin typeface="Bookman Old Style" panose="02050604050505020204" pitchFamily="18" charset="0"/>
              </a:rPr>
              <a:t>3</a:t>
            </a:r>
            <a:r>
              <a:rPr lang="ru-RU" sz="2800" dirty="0">
                <a:latin typeface="Bookman Old Style" panose="02050604050505020204" pitchFamily="18" charset="0"/>
              </a:rPr>
              <a:t>. Из опыта </a:t>
            </a:r>
            <a:r>
              <a:rPr lang="ru-RU" sz="2800" dirty="0" smtClean="0">
                <a:latin typeface="Bookman Old Style" panose="02050604050505020204" pitchFamily="18" charset="0"/>
              </a:rPr>
              <a:t>работы: выступления педагогов.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4. «Современные </a:t>
            </a:r>
            <a:r>
              <a:rPr lang="ru-RU" sz="2800" dirty="0">
                <a:latin typeface="Bookman Old Style" panose="02050604050505020204" pitchFamily="18" charset="0"/>
              </a:rPr>
              <a:t>подходы в работе с детьми по изучению основ безопасности и жизнедеятельности в ДОУ» </a:t>
            </a:r>
            <a:endParaRPr lang="ru-RU" sz="2800" dirty="0" smtClean="0">
              <a:latin typeface="Bookman Old Style" panose="02050604050505020204" pitchFamily="18" charset="0"/>
            </a:endParaRPr>
          </a:p>
          <a:p>
            <a:r>
              <a:rPr lang="ru-RU" sz="2800" dirty="0" smtClean="0">
                <a:latin typeface="Bookman Old Style" panose="02050604050505020204" pitchFamily="18" charset="0"/>
              </a:rPr>
              <a:t>5</a:t>
            </a:r>
            <a:r>
              <a:rPr lang="ru-RU" sz="2800" dirty="0" smtClean="0">
                <a:latin typeface="Bookman Old Style" panose="02050604050505020204" pitchFamily="18" charset="0"/>
              </a:rPr>
              <a:t>. Деловая </a:t>
            </a:r>
            <a:r>
              <a:rPr lang="ru-RU" sz="2800" dirty="0">
                <a:latin typeface="Bookman Old Style" panose="02050604050505020204" pitchFamily="18" charset="0"/>
              </a:rPr>
              <a:t>игра «По ступенькам педагогического мастерства» </a:t>
            </a:r>
            <a:endParaRPr lang="ru-RU" sz="2800" dirty="0">
              <a:latin typeface="Bookman Old Style" panose="02050604050505020204" pitchFamily="18" charset="0"/>
            </a:endParaRPr>
          </a:p>
          <a:p>
            <a:r>
              <a:rPr lang="ru-RU" sz="2800" dirty="0" smtClean="0">
                <a:latin typeface="Bookman Old Style" panose="02050604050505020204" pitchFamily="18" charset="0"/>
              </a:rPr>
              <a:t>6</a:t>
            </a:r>
            <a:r>
              <a:rPr lang="ru-RU" sz="2800" dirty="0" smtClean="0">
                <a:latin typeface="Bookman Old Style" panose="02050604050505020204" pitchFamily="18" charset="0"/>
              </a:rPr>
              <a:t>. Решение </a:t>
            </a:r>
            <a:r>
              <a:rPr lang="ru-RU" sz="2800" dirty="0">
                <a:latin typeface="Bookman Old Style" panose="02050604050505020204" pitchFamily="18" charset="0"/>
              </a:rPr>
              <a:t>педсовета.</a:t>
            </a:r>
          </a:p>
        </p:txBody>
      </p:sp>
    </p:spTree>
    <p:extLst>
      <p:ext uri="{BB962C8B-B14F-4D97-AF65-F5344CB8AC3E}">
        <p14:creationId xmlns:p14="http://schemas.microsoft.com/office/powerpoint/2010/main" val="1145649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63688" y="404664"/>
            <a:ext cx="5397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4-е задание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«Учимся выдвигать гипотезы»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619672" y="1484784"/>
            <a:ext cx="57606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 команде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Чем могут быть полезны ...?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Как происходит….?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115616" y="3573016"/>
            <a:ext cx="68407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 команде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 Что произойдёт, если…?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 «Что нужно сделать, чтобы…..?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56552" y="173833"/>
            <a:ext cx="6689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5-е  задание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азвитие умения задавать вопросы»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31640" y="1412776"/>
            <a:ext cx="1944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-Игла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412776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-Спички</a:t>
            </a:r>
            <a:endParaRPr lang="ru-RU" sz="3200" b="1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tr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04864"/>
            <a:ext cx="3128494" cy="2808312"/>
          </a:xfrm>
          <a:prstGeom prst="rect">
            <a:avLst/>
          </a:prstGeom>
        </p:spPr>
      </p:pic>
      <p:pic>
        <p:nvPicPr>
          <p:cNvPr id="6" name="Рисунок 5" descr="7805_spichki-110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4658" y="2132856"/>
            <a:ext cx="5159342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483768" y="332656"/>
            <a:ext cx="4169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6-е  задание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«Определение понятий»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9512" y="1268760"/>
            <a:ext cx="88296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 команде: велосипед, дорога, движение.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861048"/>
            <a:ext cx="7612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 команде: пешеход, жезл, автобус.</a:t>
            </a:r>
            <a:endParaRPr lang="ru-RU" sz="4400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44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88840"/>
            <a:ext cx="2627784" cy="1758863"/>
          </a:xfrm>
          <a:prstGeom prst="rect">
            <a:avLst/>
          </a:prstGeom>
        </p:spPr>
      </p:pic>
      <p:pic>
        <p:nvPicPr>
          <p:cNvPr id="6" name="Рисунок 5" descr="17001892_gorodskoy-velosiped-stels-navigator-350-lady-28-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2627784" cy="1754401"/>
          </a:xfrm>
          <a:prstGeom prst="rect">
            <a:avLst/>
          </a:prstGeom>
        </p:spPr>
      </p:pic>
      <p:pic>
        <p:nvPicPr>
          <p:cNvPr id="7" name="Рисунок 6" descr="1298111861_Dvizhenie_eto_zhizn_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988840"/>
            <a:ext cx="2592288" cy="1728191"/>
          </a:xfrm>
          <a:prstGeom prst="rect">
            <a:avLst/>
          </a:prstGeom>
        </p:spPr>
      </p:pic>
      <p:pic>
        <p:nvPicPr>
          <p:cNvPr id="8" name="Рисунок 7" descr="4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581128"/>
            <a:ext cx="2592288" cy="1728191"/>
          </a:xfrm>
          <a:prstGeom prst="rect">
            <a:avLst/>
          </a:prstGeom>
        </p:spPr>
      </p:pic>
      <p:pic>
        <p:nvPicPr>
          <p:cNvPr id="9" name="Рисунок 8" descr="жезл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581128"/>
            <a:ext cx="2592288" cy="1728191"/>
          </a:xfrm>
          <a:prstGeom prst="rect">
            <a:avLst/>
          </a:prstGeom>
        </p:spPr>
      </p:pic>
      <p:pic>
        <p:nvPicPr>
          <p:cNvPr id="10" name="Рисунок 9" descr="Bogdan-A201-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4581128"/>
            <a:ext cx="260829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17907" y="209546"/>
            <a:ext cx="84449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7-е  задание</a:t>
            </a:r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Развитие у детей умения исправлять ошибки»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1484784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 команда: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-  Трамвай всегда обходи спереди, а автобус – сзади.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-  Если ты потерялся на улице,  плачь громче, попроси первого встречного помочь тебе.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1520" y="3717032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 команда: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При переходе через улицу нужно  сначала посмотреть  налево, а потом направо.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Соблюдая правила пешехода, мы должны идти  по правой стороне обочины, навстречу движущемуся транспорту.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79926" y="281554"/>
            <a:ext cx="74270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8-е  задание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Приём логического построения событий»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5536" y="1484784"/>
            <a:ext cx="84249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1-я команда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должен себя вести пассажир?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Чем воспользуется пешеход, чтобы прибыть поскорее к пункту назначения?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Куда направится пешеход, чтобы сесть в общественный транспорт?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должен вести себя пешеход, находясь на остановке в ожидании общественного транспорта?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95536" y="3861048"/>
            <a:ext cx="84969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2-я команда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Почему нужно быть особенно осторожными, находясь на осевой линии?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Где можно перейти улицу через проезжую часть?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узнать то место, где переход разрешается?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нужно переходить по пешеходному переходу? (последовательность действий)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54210" y="332656"/>
            <a:ext cx="39388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9-е  задание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Осторожно, знаки!» 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5536" y="1628800"/>
            <a:ext cx="85042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 команда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                        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«Ура! Уроки отменили!»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«Шарики без роликов»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«Игра на рояле»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139952" y="4293096"/>
            <a:ext cx="45688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 команда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«Клад кота Леопольда»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«Спи, моя радость, усни»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«Ветры и версты, убегающие вдаль»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hello_html_m2b5b52c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268760"/>
            <a:ext cx="1793776" cy="1440160"/>
          </a:xfrm>
          <a:prstGeom prst="rect">
            <a:avLst/>
          </a:prstGeom>
        </p:spPr>
      </p:pic>
      <p:pic>
        <p:nvPicPr>
          <p:cNvPr id="6" name="Рисунок 5" descr="full_1-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1196752"/>
            <a:ext cx="1656184" cy="1656184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 descr="1_53b10a53359b053b10a53359f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420888"/>
            <a:ext cx="1656184" cy="1656184"/>
          </a:xfrm>
          <a:prstGeom prst="rect">
            <a:avLst/>
          </a:prstGeom>
        </p:spPr>
      </p:pic>
      <p:pic>
        <p:nvPicPr>
          <p:cNvPr id="9" name="Рисунок 8" descr="1-25.resize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996952"/>
            <a:ext cx="1584176" cy="1584176"/>
          </a:xfrm>
          <a:prstGeom prst="rect">
            <a:avLst/>
          </a:prstGeom>
        </p:spPr>
      </p:pic>
      <p:pic>
        <p:nvPicPr>
          <p:cNvPr id="10" name="Рисунок 9" descr="3.26-«Подача-звукового-сигнала-запрещена»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2996952"/>
            <a:ext cx="1538536" cy="1538536"/>
          </a:xfrm>
          <a:prstGeom prst="rect">
            <a:avLst/>
          </a:prstGeom>
        </p:spPr>
      </p:pic>
      <p:pic>
        <p:nvPicPr>
          <p:cNvPr id="11" name="Рисунок 10" descr="hello_html_27efa2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4797152"/>
            <a:ext cx="1709744" cy="15017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Безопасность жизнедеятельности человека представляет серьезную проблему современности.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31807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Bookman Old Style" panose="02050604050505020204" pitchFamily="18" charset="0"/>
              </a:rPr>
              <a:t>Формула безопасности гласит: </a:t>
            </a:r>
            <a:endParaRPr lang="ru-RU" sz="3600" b="1" dirty="0" smtClean="0">
              <a:latin typeface="Bookman Old Style" panose="02050604050505020204" pitchFamily="18" charset="0"/>
            </a:endParaRPr>
          </a:p>
          <a:p>
            <a:pPr algn="ctr"/>
            <a:endParaRPr lang="ru-RU" sz="3600" b="1" dirty="0" smtClean="0">
              <a:latin typeface="Bookman Old Style" panose="02050604050505020204" pitchFamily="18" charset="0"/>
            </a:endParaRPr>
          </a:p>
          <a:p>
            <a:pPr algn="ctr"/>
            <a:endParaRPr lang="ru-RU" sz="36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предвидеть </a:t>
            </a:r>
            <a:r>
              <a:rPr lang="ru-RU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опасность, при возможности избегать; </a:t>
            </a:r>
            <a:endParaRPr lang="ru-RU" sz="44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при </a:t>
            </a:r>
            <a:r>
              <a:rPr lang="ru-RU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необходимости действовать. </a:t>
            </a:r>
          </a:p>
        </p:txBody>
      </p:sp>
    </p:spTree>
    <p:extLst>
      <p:ext uri="{BB962C8B-B14F-4D97-AF65-F5344CB8AC3E}">
        <p14:creationId xmlns:p14="http://schemas.microsoft.com/office/powerpoint/2010/main" val="238717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Bookman Old Style" panose="02050604050505020204" pitchFamily="18" charset="0"/>
              </a:rPr>
              <a:t>Для детей она зарифмована в стихах</a:t>
            </a:r>
            <a:r>
              <a:rPr lang="ru-RU" sz="3600" b="1" dirty="0" smtClean="0">
                <a:latin typeface="Bookman Old Style" panose="02050604050505020204" pitchFamily="18" charset="0"/>
              </a:rPr>
              <a:t>:</a:t>
            </a:r>
          </a:p>
          <a:p>
            <a:pPr algn="ctr"/>
            <a:endParaRPr lang="ru-RU" sz="2800" b="1" dirty="0">
              <a:latin typeface="Bookman Old Style" panose="02050604050505020204" pitchFamily="18" charset="0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Надо видеть, предвидеть, учесть.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 возможности - всё избежать,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 где надо - на помощь позвать.</a:t>
            </a:r>
          </a:p>
        </p:txBody>
      </p:sp>
    </p:spTree>
    <p:extLst>
      <p:ext uri="{BB962C8B-B14F-4D97-AF65-F5344CB8AC3E}">
        <p14:creationId xmlns:p14="http://schemas.microsoft.com/office/powerpoint/2010/main" val="353032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31776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В концепции модернизации российского образования сказано: </a:t>
            </a:r>
            <a:endParaRPr lang="ru-RU" sz="28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Доступность качественного образования означает государственные гарантии: обучения в условиях, гарантирующих защиту прав личности учащихся в образовательном процессе, его психологическую и физическую безопасность».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800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996952"/>
            <a:ext cx="3812645" cy="21479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В нашем детском саду для реализации </a:t>
            </a:r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задач по безопасности реализуется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парциальная программа «Безопасность» </a:t>
            </a:r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авторы: Р.Б. </a:t>
            </a:r>
            <a:r>
              <a:rPr lang="ru-RU" sz="24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Стеркина</a:t>
            </a:r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, О.Л. Князева, Н.Н. Авдеева.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r="631"/>
          <a:stretch>
            <a:fillRect/>
          </a:stretch>
        </p:blipFill>
        <p:spPr>
          <a:xfrm>
            <a:off x="838200" y="476250"/>
            <a:ext cx="3565525" cy="5184998"/>
          </a:xfrm>
        </p:spPr>
      </p:pic>
    </p:spTree>
    <p:extLst>
      <p:ext uri="{BB962C8B-B14F-4D97-AF65-F5344CB8AC3E}">
        <p14:creationId xmlns:p14="http://schemas.microsoft.com/office/powerpoint/2010/main" val="100684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810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ель нашей встречи: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Формирование у детей  сознательного отношения к собственному здоровью и навыков личной безопасности посредством эффективных методов и приёмов.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332656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Современные подходы в работе с детьми по изучению основ безопасности и жизнедеятельности в ДОУ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Ребенок</a:t>
            </a:r>
            <a:r>
              <a:rPr lang="ru-RU" sz="32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по своим физиологическим особенностям </a:t>
            </a:r>
            <a:r>
              <a:rPr lang="ru-RU" sz="3200" b="1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 может </a:t>
            </a:r>
            <a:r>
              <a:rPr lang="ru-RU" sz="32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самостоятельно </a:t>
            </a:r>
            <a:r>
              <a:rPr lang="ru-RU" sz="3200" b="1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определить всю меру опасности</a:t>
            </a:r>
            <a:r>
              <a:rPr lang="ru-RU" sz="32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своего существования, поэтому на взрослого человека природой возложена миссия защиты своего ребёнка – дать элементарные знания основ безопасности.</a:t>
            </a:r>
            <a:r>
              <a:rPr lang="ru-RU" sz="32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ru-RU" sz="3200" i="1" dirty="0" smtClean="0"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640</TotalTime>
  <Words>600</Words>
  <Application>Microsoft Office PowerPoint</Application>
  <PresentationFormat>Экран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Педагогический совет   «Формирование у детей навыков личной безопасности посредством эффективных методов и приёмов»</vt:lpstr>
      <vt:lpstr>Презентация PowerPoint</vt:lpstr>
      <vt:lpstr>Безопасность жизнедеятельности человека представляет серьезную проблему современности.</vt:lpstr>
      <vt:lpstr>Презентация PowerPoint</vt:lpstr>
      <vt:lpstr>Презентация PowerPoint</vt:lpstr>
      <vt:lpstr>Презентация PowerPoint</vt:lpstr>
      <vt:lpstr>В нашем детском саду для реализации задач по безопасности реализуется парциальная программа «Безопасность» авторы: Р.Б. Стеркина, О.Л. Князева, Н.Н. Авдеева.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Деловая игра    «По ступенькам педагогического мастерства»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Хамзин</dc:creator>
  <cp:lastModifiedBy>123</cp:lastModifiedBy>
  <cp:revision>46</cp:revision>
  <dcterms:created xsi:type="dcterms:W3CDTF">2017-12-12T16:03:14Z</dcterms:created>
  <dcterms:modified xsi:type="dcterms:W3CDTF">2022-10-29T16:22:10Z</dcterms:modified>
</cp:coreProperties>
</file>