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04D6-B917-48EB-B8B3-D6F382576E4B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7A4F-B309-4554-94B2-D73FD720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04D6-B917-48EB-B8B3-D6F382576E4B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7A4F-B309-4554-94B2-D73FD720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3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04D6-B917-48EB-B8B3-D6F382576E4B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7A4F-B309-4554-94B2-D73FD720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3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04D6-B917-48EB-B8B3-D6F382576E4B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7A4F-B309-4554-94B2-D73FD720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9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04D6-B917-48EB-B8B3-D6F382576E4B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7A4F-B309-4554-94B2-D73FD720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02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04D6-B917-48EB-B8B3-D6F382576E4B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7A4F-B309-4554-94B2-D73FD720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0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04D6-B917-48EB-B8B3-D6F382576E4B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7A4F-B309-4554-94B2-D73FD720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8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04D6-B917-48EB-B8B3-D6F382576E4B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7A4F-B309-4554-94B2-D73FD720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2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04D6-B917-48EB-B8B3-D6F382576E4B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7A4F-B309-4554-94B2-D73FD720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9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04D6-B917-48EB-B8B3-D6F382576E4B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7A4F-B309-4554-94B2-D73FD720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66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04D6-B917-48EB-B8B3-D6F382576E4B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7A4F-B309-4554-94B2-D73FD720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1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C04D6-B917-48EB-B8B3-D6F382576E4B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C7A4F-B309-4554-94B2-D73FD720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6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26.png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Муниципальное казенное дошкольное образовательное учреждение детский сад «Тополёк» Убинского района Новосибирской области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175" y="1556792"/>
            <a:ext cx="8424936" cy="296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1B50"/>
                </a:solidFill>
                <a:effectLst/>
                <a:latin typeface="Georgia" panose="02040502050405020303" pitchFamily="18" charset="0"/>
                <a:ea typeface="Times New Roman"/>
                <a:cs typeface="Times New Roman"/>
              </a:rPr>
              <a:t>Педагогический совет</a:t>
            </a:r>
          </a:p>
          <a:p>
            <a:pPr indent="180340"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rgbClr val="001B50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indent="18034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1B50"/>
                </a:solidFill>
                <a:effectLst/>
                <a:latin typeface="Georgia" panose="02040502050405020303" pitchFamily="18" charset="0"/>
                <a:ea typeface="Times New Roman"/>
                <a:cs typeface="Times New Roman"/>
              </a:rPr>
              <a:t>Речевое развитие дошкольников: проблемы, пути решения</a:t>
            </a:r>
            <a:endParaRPr lang="ru-RU" sz="2400" dirty="0">
              <a:solidFill>
                <a:srgbClr val="001B50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23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351674"/>
            <a:ext cx="4067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Учите ребенка каким-нибудь неизвестным ему пяти словам - он будет долго и напрасно мучиться, но свяжите двадцать таких слов с картинками, и он усвоит на лету».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3074" name="Picture 2" descr="https://ds04.infourok.ru/uploads/ex/035c/00175beb-ddd6610b/hello_html_45542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6" y="349019"/>
            <a:ext cx="4015875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716876"/>
            <a:ext cx="4536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К.Д. Ушинский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8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307259"/>
            <a:ext cx="4748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1 задание Разминка</a:t>
            </a:r>
            <a:endParaRPr lang="ru-RU" sz="3600" i="1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73" y="987870"/>
            <a:ext cx="7140973" cy="5355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2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2426" y="307259"/>
            <a:ext cx="4883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2 задание </a:t>
            </a:r>
            <a:r>
              <a:rPr lang="ru-RU" sz="36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«Теория»</a:t>
            </a:r>
            <a:endParaRPr lang="ru-RU" sz="3600" i="1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5123" name="Picture 3" descr="C:\Users\123\Downloads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" b="99081" l="0" r="100000">
                        <a14:foregroundMark x1="42647" y1="24939" x2="42647" y2="24939"/>
                        <a14:foregroundMark x1="49510" y1="23836" x2="49510" y2="23836"/>
                        <a14:foregroundMark x1="69853" y1="77880" x2="69853" y2="77880"/>
                        <a14:foregroundMark x1="81127" y1="79596" x2="81127" y2="79596"/>
                        <a14:foregroundMark x1="29085" y1="75613" x2="29085" y2="75613"/>
                        <a14:foregroundMark x1="19690" y1="76471" x2="19690" y2="76471"/>
                        <a14:foregroundMark x1="29493" y1="97120" x2="29493" y2="97120"/>
                        <a14:foregroundMark x1="26062" y1="97672" x2="26062" y2="97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67228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813" l="2500" r="100000">
                        <a14:backgroundMark x1="39375" y1="79375" x2="39375" y2="79375"/>
                        <a14:backgroundMark x1="66563" y1="85000" x2="66563" y2="85000"/>
                        <a14:backgroundMark x1="77813" y1="75313" x2="77813" y2="75313"/>
                        <a14:backgroundMark x1="54688" y1="82500" x2="54688" y2="82500"/>
                        <a14:backgroundMark x1="34688" y1="72813" x2="34688" y2="72813"/>
                        <a14:backgroundMark x1="22500" y1="49688" x2="22500" y2="49688"/>
                        <a14:backgroundMark x1="17813" y1="47188" x2="17813" y2="47188"/>
                        <a14:backgroundMark x1="10625" y1="48125" x2="10625" y2="48125"/>
                        <a14:backgroundMark x1="41875" y1="11875" x2="41875" y2="11875"/>
                        <a14:backgroundMark x1="73125" y1="18438" x2="73125" y2="18438"/>
                        <a14:backgroundMark x1="89063" y1="35938" x2="89063" y2="35938"/>
                        <a14:backgroundMark x1="74688" y1="79375" x2="74688" y2="79375"/>
                        <a14:backgroundMark x1="83438" y1="68125" x2="83438" y2="68125"/>
                        <a14:backgroundMark x1="59375" y1="84063" x2="59375" y2="84063"/>
                        <a14:backgroundMark x1="44063" y1="83438" x2="44063" y2="83438"/>
                        <a14:backgroundMark x1="33750" y1="79375" x2="33750" y2="79375"/>
                        <a14:backgroundMark x1="28125" y1="64063" x2="28125" y2="64063"/>
                        <a14:backgroundMark x1="20938" y1="52188" x2="20938" y2="52188"/>
                        <a14:backgroundMark x1="70625" y1="80938" x2="70625" y2="80938"/>
                        <a14:backgroundMark x1="59375" y1="88125" x2="59375" y2="88125"/>
                        <a14:backgroundMark x1="50625" y1="80938" x2="50625" y2="80938"/>
                        <a14:backgroundMark x1="66563" y1="85625" x2="66563" y2="85625"/>
                        <a14:backgroundMark x1="87500" y1="35938" x2="87500" y2="3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8985">
            <a:off x="6336826" y="5092470"/>
            <a:ext cx="1266863" cy="12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813" l="2500" r="100000">
                        <a14:backgroundMark x1="39375" y1="79375" x2="39375" y2="79375"/>
                        <a14:backgroundMark x1="66563" y1="85000" x2="66563" y2="85000"/>
                        <a14:backgroundMark x1="77813" y1="75313" x2="77813" y2="75313"/>
                        <a14:backgroundMark x1="54688" y1="82500" x2="54688" y2="82500"/>
                        <a14:backgroundMark x1="34688" y1="72813" x2="34688" y2="72813"/>
                        <a14:backgroundMark x1="22500" y1="49688" x2="22500" y2="49688"/>
                        <a14:backgroundMark x1="17813" y1="47188" x2="17813" y2="47188"/>
                        <a14:backgroundMark x1="10625" y1="48125" x2="10625" y2="48125"/>
                        <a14:backgroundMark x1="41875" y1="11875" x2="41875" y2="11875"/>
                        <a14:backgroundMark x1="73125" y1="18438" x2="73125" y2="18438"/>
                        <a14:backgroundMark x1="89063" y1="35938" x2="89063" y2="35938"/>
                        <a14:backgroundMark x1="74688" y1="79375" x2="74688" y2="79375"/>
                        <a14:backgroundMark x1="83438" y1="68125" x2="83438" y2="68125"/>
                        <a14:backgroundMark x1="59375" y1="84063" x2="59375" y2="84063"/>
                        <a14:backgroundMark x1="44063" y1="83438" x2="44063" y2="83438"/>
                        <a14:backgroundMark x1="33750" y1="79375" x2="33750" y2="79375"/>
                        <a14:backgroundMark x1="28125" y1="64063" x2="28125" y2="64063"/>
                        <a14:backgroundMark x1="20938" y1="52188" x2="20938" y2="52188"/>
                        <a14:backgroundMark x1="70625" y1="80938" x2="70625" y2="80938"/>
                        <a14:backgroundMark x1="59375" y1="88125" x2="59375" y2="88125"/>
                        <a14:backgroundMark x1="50625" y1="80938" x2="50625" y2="80938"/>
                        <a14:backgroundMark x1="66563" y1="85625" x2="66563" y2="85625"/>
                        <a14:backgroundMark x1="87500" y1="35938" x2="87500" y2="3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2015">
            <a:off x="782252" y="4948455"/>
            <a:ext cx="1266863" cy="12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813" l="2500" r="100000">
                        <a14:backgroundMark x1="39375" y1="79375" x2="39375" y2="79375"/>
                        <a14:backgroundMark x1="66563" y1="85000" x2="66563" y2="85000"/>
                        <a14:backgroundMark x1="77813" y1="75313" x2="77813" y2="75313"/>
                        <a14:backgroundMark x1="54688" y1="82500" x2="54688" y2="82500"/>
                        <a14:backgroundMark x1="34688" y1="72813" x2="34688" y2="72813"/>
                        <a14:backgroundMark x1="22500" y1="49688" x2="22500" y2="49688"/>
                        <a14:backgroundMark x1="17813" y1="47188" x2="17813" y2="47188"/>
                        <a14:backgroundMark x1="10625" y1="48125" x2="10625" y2="48125"/>
                        <a14:backgroundMark x1="41875" y1="11875" x2="41875" y2="11875"/>
                        <a14:backgroundMark x1="73125" y1="18438" x2="73125" y2="18438"/>
                        <a14:backgroundMark x1="89063" y1="35938" x2="89063" y2="35938"/>
                        <a14:backgroundMark x1="74688" y1="79375" x2="74688" y2="79375"/>
                        <a14:backgroundMark x1="83438" y1="68125" x2="83438" y2="68125"/>
                        <a14:backgroundMark x1="59375" y1="84063" x2="59375" y2="84063"/>
                        <a14:backgroundMark x1="44063" y1="83438" x2="44063" y2="83438"/>
                        <a14:backgroundMark x1="33750" y1="79375" x2="33750" y2="79375"/>
                        <a14:backgroundMark x1="28125" y1="64063" x2="28125" y2="64063"/>
                        <a14:backgroundMark x1="20938" y1="52188" x2="20938" y2="52188"/>
                        <a14:backgroundMark x1="70625" y1="80938" x2="70625" y2="80938"/>
                        <a14:backgroundMark x1="59375" y1="88125" x2="59375" y2="88125"/>
                        <a14:backgroundMark x1="50625" y1="80938" x2="50625" y2="80938"/>
                        <a14:backgroundMark x1="66563" y1="85625" x2="66563" y2="85625"/>
                        <a14:backgroundMark x1="87500" y1="35938" x2="87500" y2="3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8985">
            <a:off x="3643183" y="5603880"/>
            <a:ext cx="1266863" cy="12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2426" y="307259"/>
            <a:ext cx="4883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2 задание </a:t>
            </a:r>
            <a:r>
              <a:rPr lang="ru-RU" sz="36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«Теория»</a:t>
            </a:r>
            <a:endParaRPr lang="ru-RU" sz="3600" i="1" dirty="0"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980728"/>
            <a:ext cx="2195736" cy="1944216"/>
            <a:chOff x="782252" y="1340768"/>
            <a:chExt cx="6821437" cy="5529975"/>
          </a:xfrm>
        </p:grpSpPr>
        <p:pic>
          <p:nvPicPr>
            <p:cNvPr id="5123" name="Picture 3" descr="C:\Users\123\Downloads\Рисунок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68" b="99081" l="0" r="100000">
                          <a14:foregroundMark x1="42647" y1="24939" x2="42647" y2="24939"/>
                          <a14:foregroundMark x1="49510" y1="23836" x2="49510" y2="23836"/>
                          <a14:foregroundMark x1="69853" y1="77880" x2="69853" y2="77880"/>
                          <a14:foregroundMark x1="81127" y1="79596" x2="81127" y2="79596"/>
                          <a14:foregroundMark x1="29085" y1="75613" x2="29085" y2="75613"/>
                          <a14:foregroundMark x1="19690" y1="76471" x2="19690" y2="76471"/>
                          <a14:foregroundMark x1="29493" y1="97120" x2="29493" y2="97120"/>
                          <a14:foregroundMark x1="26062" y1="97672" x2="26062" y2="976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340768"/>
              <a:ext cx="3672283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813" l="2500" r="100000">
                          <a14:backgroundMark x1="39375" y1="79375" x2="39375" y2="79375"/>
                          <a14:backgroundMark x1="66563" y1="85000" x2="66563" y2="85000"/>
                          <a14:backgroundMark x1="77813" y1="75313" x2="77813" y2="75313"/>
                          <a14:backgroundMark x1="54688" y1="82500" x2="54688" y2="82500"/>
                          <a14:backgroundMark x1="34688" y1="72813" x2="34688" y2="72813"/>
                          <a14:backgroundMark x1="22500" y1="49688" x2="22500" y2="49688"/>
                          <a14:backgroundMark x1="17813" y1="47188" x2="17813" y2="47188"/>
                          <a14:backgroundMark x1="10625" y1="48125" x2="10625" y2="48125"/>
                          <a14:backgroundMark x1="41875" y1="11875" x2="41875" y2="11875"/>
                          <a14:backgroundMark x1="73125" y1="18438" x2="73125" y2="18438"/>
                          <a14:backgroundMark x1="89063" y1="35938" x2="89063" y2="35938"/>
                          <a14:backgroundMark x1="74688" y1="79375" x2="74688" y2="79375"/>
                          <a14:backgroundMark x1="83438" y1="68125" x2="83438" y2="68125"/>
                          <a14:backgroundMark x1="59375" y1="84063" x2="59375" y2="84063"/>
                          <a14:backgroundMark x1="44063" y1="83438" x2="44063" y2="83438"/>
                          <a14:backgroundMark x1="33750" y1="79375" x2="33750" y2="79375"/>
                          <a14:backgroundMark x1="28125" y1="64063" x2="28125" y2="64063"/>
                          <a14:backgroundMark x1="20938" y1="52188" x2="20938" y2="52188"/>
                          <a14:backgroundMark x1="70625" y1="80938" x2="70625" y2="80938"/>
                          <a14:backgroundMark x1="59375" y1="88125" x2="59375" y2="88125"/>
                          <a14:backgroundMark x1="50625" y1="80938" x2="50625" y2="80938"/>
                          <a14:backgroundMark x1="66563" y1="85625" x2="66563" y2="85625"/>
                          <a14:backgroundMark x1="87500" y1="35938" x2="87500" y2="35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18985">
              <a:off x="6336826" y="5092470"/>
              <a:ext cx="1266863" cy="126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7813" l="2500" r="100000">
                          <a14:backgroundMark x1="39375" y1="79375" x2="39375" y2="79375"/>
                          <a14:backgroundMark x1="66563" y1="85000" x2="66563" y2="85000"/>
                          <a14:backgroundMark x1="77813" y1="75313" x2="77813" y2="75313"/>
                          <a14:backgroundMark x1="54688" y1="82500" x2="54688" y2="82500"/>
                          <a14:backgroundMark x1="34688" y1="72813" x2="34688" y2="72813"/>
                          <a14:backgroundMark x1="22500" y1="49688" x2="22500" y2="49688"/>
                          <a14:backgroundMark x1="17813" y1="47188" x2="17813" y2="47188"/>
                          <a14:backgroundMark x1="10625" y1="48125" x2="10625" y2="48125"/>
                          <a14:backgroundMark x1="41875" y1="11875" x2="41875" y2="11875"/>
                          <a14:backgroundMark x1="73125" y1="18438" x2="73125" y2="18438"/>
                          <a14:backgroundMark x1="89063" y1="35938" x2="89063" y2="35938"/>
                          <a14:backgroundMark x1="74688" y1="79375" x2="74688" y2="79375"/>
                          <a14:backgroundMark x1="83438" y1="68125" x2="83438" y2="68125"/>
                          <a14:backgroundMark x1="59375" y1="84063" x2="59375" y2="84063"/>
                          <a14:backgroundMark x1="44063" y1="83438" x2="44063" y2="83438"/>
                          <a14:backgroundMark x1="33750" y1="79375" x2="33750" y2="79375"/>
                          <a14:backgroundMark x1="28125" y1="64063" x2="28125" y2="64063"/>
                          <a14:backgroundMark x1="20938" y1="52188" x2="20938" y2="52188"/>
                          <a14:backgroundMark x1="70625" y1="80938" x2="70625" y2="80938"/>
                          <a14:backgroundMark x1="59375" y1="88125" x2="59375" y2="88125"/>
                          <a14:backgroundMark x1="50625" y1="80938" x2="50625" y2="80938"/>
                          <a14:backgroundMark x1="66563" y1="85625" x2="66563" y2="85625"/>
                          <a14:backgroundMark x1="87500" y1="35938" x2="87500" y2="35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62015">
              <a:off x="782252" y="4948455"/>
              <a:ext cx="1266863" cy="126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813" l="2500" r="100000">
                          <a14:backgroundMark x1="39375" y1="79375" x2="39375" y2="79375"/>
                          <a14:backgroundMark x1="66563" y1="85000" x2="66563" y2="85000"/>
                          <a14:backgroundMark x1="77813" y1="75313" x2="77813" y2="75313"/>
                          <a14:backgroundMark x1="54688" y1="82500" x2="54688" y2="82500"/>
                          <a14:backgroundMark x1="34688" y1="72813" x2="34688" y2="72813"/>
                          <a14:backgroundMark x1="22500" y1="49688" x2="22500" y2="49688"/>
                          <a14:backgroundMark x1="17813" y1="47188" x2="17813" y2="47188"/>
                          <a14:backgroundMark x1="10625" y1="48125" x2="10625" y2="48125"/>
                          <a14:backgroundMark x1="41875" y1="11875" x2="41875" y2="11875"/>
                          <a14:backgroundMark x1="73125" y1="18438" x2="73125" y2="18438"/>
                          <a14:backgroundMark x1="89063" y1="35938" x2="89063" y2="35938"/>
                          <a14:backgroundMark x1="74688" y1="79375" x2="74688" y2="79375"/>
                          <a14:backgroundMark x1="83438" y1="68125" x2="83438" y2="68125"/>
                          <a14:backgroundMark x1="59375" y1="84063" x2="59375" y2="84063"/>
                          <a14:backgroundMark x1="44063" y1="83438" x2="44063" y2="83438"/>
                          <a14:backgroundMark x1="33750" y1="79375" x2="33750" y2="79375"/>
                          <a14:backgroundMark x1="28125" y1="64063" x2="28125" y2="64063"/>
                          <a14:backgroundMark x1="20938" y1="52188" x2="20938" y2="52188"/>
                          <a14:backgroundMark x1="70625" y1="80938" x2="70625" y2="80938"/>
                          <a14:backgroundMark x1="59375" y1="88125" x2="59375" y2="88125"/>
                          <a14:backgroundMark x1="50625" y1="80938" x2="50625" y2="80938"/>
                          <a14:backgroundMark x1="66563" y1="85625" x2="66563" y2="85625"/>
                          <a14:backgroundMark x1="87500" y1="35938" x2="87500" y2="35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18985">
              <a:off x="3643183" y="5603880"/>
              <a:ext cx="1266863" cy="126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23728" y="908720"/>
            <a:ext cx="67687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Автоматизированное умение, выражающееся в способности быстро и безошибочно выполнять действия на основе имеющихся знаний. Формируется на основе многократного выполнения определенных действий. 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(НАВЫК)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Непосредственное общение двух или нескольких человек? </a:t>
            </a:r>
            <a:r>
              <a:rPr lang="ru-RU" sz="16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(ДИАЛОГ)</a:t>
            </a:r>
            <a:endParaRPr lang="ru-RU" sz="1600" b="1" dirty="0" smtClean="0"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852936"/>
            <a:ext cx="8352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Вид речи, полностью или частично не связанный   с речью собеседника в содержательном и в структурном контексте. </a:t>
            </a:r>
            <a:r>
              <a:rPr lang="ru-RU" sz="16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(МОНОЛОГ)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Форма речи характерная  для старших дошкольников. </a:t>
            </a:r>
            <a:r>
              <a:rPr lang="ru-RU" sz="16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(ДИАЛОГИЧЕСКАЯ)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Способы работы педагога, с помощью которых достигается усвоение детьми знаний, умений и навыков, а также развитие их познавательных способностей. </a:t>
            </a:r>
            <a:r>
              <a:rPr lang="ru-RU" sz="16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(МЕТОДЫ)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Последовательное повествовательное или описательное изложение педагогом нового материала. </a:t>
            </a:r>
            <a:r>
              <a:rPr lang="ru-RU" sz="16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(РАССКАЗ)</a:t>
            </a:r>
            <a:endParaRPr lang="ru-RU" sz="1600" b="1" dirty="0" smtClean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2426" y="307259"/>
            <a:ext cx="4883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2 задание </a:t>
            </a:r>
            <a:r>
              <a:rPr lang="ru-RU" sz="36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«Теория»</a:t>
            </a:r>
            <a:endParaRPr lang="ru-RU" sz="3600" i="1" dirty="0"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107504" y="980728"/>
            <a:ext cx="2088232" cy="1944216"/>
            <a:chOff x="782252" y="1340768"/>
            <a:chExt cx="6821437" cy="5529975"/>
          </a:xfrm>
        </p:grpSpPr>
        <p:pic>
          <p:nvPicPr>
            <p:cNvPr id="5123" name="Picture 3" descr="C:\Users\123\Downloads\Рисунок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68" b="99081" l="0" r="100000">
                          <a14:foregroundMark x1="42647" y1="24939" x2="42647" y2="24939"/>
                          <a14:foregroundMark x1="49510" y1="23836" x2="49510" y2="23836"/>
                          <a14:foregroundMark x1="69853" y1="77880" x2="69853" y2="77880"/>
                          <a14:foregroundMark x1="81127" y1="79596" x2="81127" y2="79596"/>
                          <a14:foregroundMark x1="29085" y1="75613" x2="29085" y2="75613"/>
                          <a14:foregroundMark x1="19690" y1="76471" x2="19690" y2="76471"/>
                          <a14:foregroundMark x1="29493" y1="97120" x2="29493" y2="97120"/>
                          <a14:foregroundMark x1="26062" y1="97672" x2="26062" y2="976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340768"/>
              <a:ext cx="3672283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813" l="2500" r="100000">
                          <a14:backgroundMark x1="39375" y1="79375" x2="39375" y2="79375"/>
                          <a14:backgroundMark x1="66563" y1="85000" x2="66563" y2="85000"/>
                          <a14:backgroundMark x1="77813" y1="75313" x2="77813" y2="75313"/>
                          <a14:backgroundMark x1="54688" y1="82500" x2="54688" y2="82500"/>
                          <a14:backgroundMark x1="34688" y1="72813" x2="34688" y2="72813"/>
                          <a14:backgroundMark x1="22500" y1="49688" x2="22500" y2="49688"/>
                          <a14:backgroundMark x1="17813" y1="47188" x2="17813" y2="47188"/>
                          <a14:backgroundMark x1="10625" y1="48125" x2="10625" y2="48125"/>
                          <a14:backgroundMark x1="41875" y1="11875" x2="41875" y2="11875"/>
                          <a14:backgroundMark x1="73125" y1="18438" x2="73125" y2="18438"/>
                          <a14:backgroundMark x1="89063" y1="35938" x2="89063" y2="35938"/>
                          <a14:backgroundMark x1="74688" y1="79375" x2="74688" y2="79375"/>
                          <a14:backgroundMark x1="83438" y1="68125" x2="83438" y2="68125"/>
                          <a14:backgroundMark x1="59375" y1="84063" x2="59375" y2="84063"/>
                          <a14:backgroundMark x1="44063" y1="83438" x2="44063" y2="83438"/>
                          <a14:backgroundMark x1="33750" y1="79375" x2="33750" y2="79375"/>
                          <a14:backgroundMark x1="28125" y1="64063" x2="28125" y2="64063"/>
                          <a14:backgroundMark x1="20938" y1="52188" x2="20938" y2="52188"/>
                          <a14:backgroundMark x1="70625" y1="80938" x2="70625" y2="80938"/>
                          <a14:backgroundMark x1="59375" y1="88125" x2="59375" y2="88125"/>
                          <a14:backgroundMark x1="50625" y1="80938" x2="50625" y2="80938"/>
                          <a14:backgroundMark x1="66563" y1="85625" x2="66563" y2="85625"/>
                          <a14:backgroundMark x1="87500" y1="35938" x2="87500" y2="35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18985">
              <a:off x="6336826" y="5092470"/>
              <a:ext cx="1266863" cy="126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7813" l="2500" r="100000">
                          <a14:backgroundMark x1="39375" y1="79375" x2="39375" y2="79375"/>
                          <a14:backgroundMark x1="66563" y1="85000" x2="66563" y2="85000"/>
                          <a14:backgroundMark x1="77813" y1="75313" x2="77813" y2="75313"/>
                          <a14:backgroundMark x1="54688" y1="82500" x2="54688" y2="82500"/>
                          <a14:backgroundMark x1="34688" y1="72813" x2="34688" y2="72813"/>
                          <a14:backgroundMark x1="22500" y1="49688" x2="22500" y2="49688"/>
                          <a14:backgroundMark x1="17813" y1="47188" x2="17813" y2="47188"/>
                          <a14:backgroundMark x1="10625" y1="48125" x2="10625" y2="48125"/>
                          <a14:backgroundMark x1="41875" y1="11875" x2="41875" y2="11875"/>
                          <a14:backgroundMark x1="73125" y1="18438" x2="73125" y2="18438"/>
                          <a14:backgroundMark x1="89063" y1="35938" x2="89063" y2="35938"/>
                          <a14:backgroundMark x1="74688" y1="79375" x2="74688" y2="79375"/>
                          <a14:backgroundMark x1="83438" y1="68125" x2="83438" y2="68125"/>
                          <a14:backgroundMark x1="59375" y1="84063" x2="59375" y2="84063"/>
                          <a14:backgroundMark x1="44063" y1="83438" x2="44063" y2="83438"/>
                          <a14:backgroundMark x1="33750" y1="79375" x2="33750" y2="79375"/>
                          <a14:backgroundMark x1="28125" y1="64063" x2="28125" y2="64063"/>
                          <a14:backgroundMark x1="20938" y1="52188" x2="20938" y2="52188"/>
                          <a14:backgroundMark x1="70625" y1="80938" x2="70625" y2="80938"/>
                          <a14:backgroundMark x1="59375" y1="88125" x2="59375" y2="88125"/>
                          <a14:backgroundMark x1="50625" y1="80938" x2="50625" y2="80938"/>
                          <a14:backgroundMark x1="66563" y1="85625" x2="66563" y2="85625"/>
                          <a14:backgroundMark x1="87500" y1="35938" x2="87500" y2="35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62015">
              <a:off x="782252" y="4948455"/>
              <a:ext cx="1266863" cy="126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813" l="2500" r="100000">
                          <a14:backgroundMark x1="39375" y1="79375" x2="39375" y2="79375"/>
                          <a14:backgroundMark x1="66563" y1="85000" x2="66563" y2="85000"/>
                          <a14:backgroundMark x1="77813" y1="75313" x2="77813" y2="75313"/>
                          <a14:backgroundMark x1="54688" y1="82500" x2="54688" y2="82500"/>
                          <a14:backgroundMark x1="34688" y1="72813" x2="34688" y2="72813"/>
                          <a14:backgroundMark x1="22500" y1="49688" x2="22500" y2="49688"/>
                          <a14:backgroundMark x1="17813" y1="47188" x2="17813" y2="47188"/>
                          <a14:backgroundMark x1="10625" y1="48125" x2="10625" y2="48125"/>
                          <a14:backgroundMark x1="41875" y1="11875" x2="41875" y2="11875"/>
                          <a14:backgroundMark x1="73125" y1="18438" x2="73125" y2="18438"/>
                          <a14:backgroundMark x1="89063" y1="35938" x2="89063" y2="35938"/>
                          <a14:backgroundMark x1="74688" y1="79375" x2="74688" y2="79375"/>
                          <a14:backgroundMark x1="83438" y1="68125" x2="83438" y2="68125"/>
                          <a14:backgroundMark x1="59375" y1="84063" x2="59375" y2="84063"/>
                          <a14:backgroundMark x1="44063" y1="83438" x2="44063" y2="83438"/>
                          <a14:backgroundMark x1="33750" y1="79375" x2="33750" y2="79375"/>
                          <a14:backgroundMark x1="28125" y1="64063" x2="28125" y2="64063"/>
                          <a14:backgroundMark x1="20938" y1="52188" x2="20938" y2="52188"/>
                          <a14:backgroundMark x1="70625" y1="80938" x2="70625" y2="80938"/>
                          <a14:backgroundMark x1="59375" y1="88125" x2="59375" y2="88125"/>
                          <a14:backgroundMark x1="50625" y1="80938" x2="50625" y2="80938"/>
                          <a14:backgroundMark x1="66563" y1="85625" x2="66563" y2="85625"/>
                          <a14:backgroundMark x1="87500" y1="35938" x2="87500" y2="35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18985">
              <a:off x="3643183" y="5603880"/>
              <a:ext cx="1266863" cy="126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23728" y="1031830"/>
            <a:ext cx="67687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Назовите отличие  диалогической  речи  от  монологической? </a:t>
            </a:r>
            <a:r>
              <a:rPr lang="ru-RU" sz="16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(НЕПРОИЗВОЛЬНОСТЬ, БЫСТРОТА ВЫСКАЗЫВАНИЯ)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Для какой формы связной речи характерно: литературная лексика; развернутость высказывания, законченность, логическая завершенность. </a:t>
            </a:r>
            <a:r>
              <a:rPr lang="ru-RU" sz="16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(МОНОЛОГ)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85293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Для какой формы связной речи характерно: разговорная лексика и фразеология; краткость, недоговоренность, обрывистость; простые и сложные бессоюзные предложения; кратковременное предварительное обдумывание. </a:t>
            </a:r>
            <a:r>
              <a:rPr lang="ru-RU" sz="16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(ДИАЛОГ)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Процесс побуждения детей к речевой деятельности для достижения целей организации занятия – это… </a:t>
            </a:r>
            <a:r>
              <a:rPr lang="ru-RU" sz="16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(МОТИВАЦИЯ)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Диалог педагога и ребёнка, в котором взрослый путём постановки вопросов проверяет уже имеющиеся знания или подводит к пониманию и усвоению новых знаний. </a:t>
            </a:r>
            <a:r>
              <a:rPr lang="ru-RU" sz="16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(БЕСЕДА)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Перенесение свойств одного предмета (явления) на другой на основании признака, общего для обоих сопоставляемых объектов. </a:t>
            </a:r>
            <a:r>
              <a:rPr lang="ru-RU" sz="16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(МЕТАФОРА)</a:t>
            </a:r>
          </a:p>
        </p:txBody>
      </p:sp>
    </p:spTree>
    <p:extLst>
      <p:ext uri="{BB962C8B-B14F-4D97-AF65-F5344CB8AC3E}">
        <p14:creationId xmlns:p14="http://schemas.microsoft.com/office/powerpoint/2010/main" val="567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4343" y="307259"/>
            <a:ext cx="5399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3 задание «Ударение»</a:t>
            </a:r>
            <a:endParaRPr lang="ru-RU" sz="3600" i="1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124744"/>
            <a:ext cx="6513986" cy="532453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Катал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г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крас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вее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петл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св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Ё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кла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сир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ты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цем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нт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позвон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начал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началс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простын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звон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шь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алфав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аргум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нт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догов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дос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г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звон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кварт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нач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ть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петл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проц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нт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танц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вщица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рем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нь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избалов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ть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37500" l="727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77" b="61591"/>
          <a:stretch/>
        </p:blipFill>
        <p:spPr bwMode="auto">
          <a:xfrm>
            <a:off x="6736030" y="404664"/>
            <a:ext cx="223389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00" b="97188" l="81690" r="98592">
                        <a14:foregroundMark x1="89906" y1="72813" x2="89906" y2="72813"/>
                        <a14:foregroundMark x1="87793" y1="74375" x2="87793" y2="74375"/>
                        <a14:foregroundMark x1="92488" y1="76875" x2="92488" y2="76875"/>
                        <a14:foregroundMark x1="90845" y1="78438" x2="90845" y2="78438"/>
                        <a14:backgroundMark x1="95305" y1="82500" x2="95305" y2="82500"/>
                        <a14:backgroundMark x1="89437" y1="76875" x2="89437" y2="76875"/>
                        <a14:backgroundMark x1="89671" y1="76875" x2="89671" y2="76875"/>
                        <a14:backgroundMark x1="89437" y1="76875" x2="89437" y2="76875"/>
                        <a14:backgroundMark x1="88732" y1="75938" x2="88732" y2="75938"/>
                        <a14:backgroundMark x1="90376" y1="76875" x2="90376" y2="7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67045"/>
          <a:stretch/>
        </p:blipFill>
        <p:spPr bwMode="auto">
          <a:xfrm>
            <a:off x="7006866" y="3933056"/>
            <a:ext cx="2109568" cy="275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13" b="31250" l="4225" r="23944">
                        <a14:foregroundMark x1="17606" y1="21250" x2="17606" y2="21250"/>
                        <a14:foregroundMark x1="11268" y1="22500" x2="11268" y2="22500"/>
                        <a14:backgroundMark x1="13380" y1="16250" x2="13380" y2="16250"/>
                        <a14:backgroundMark x1="13850" y1="16875" x2="13850" y2="16875"/>
                        <a14:backgroundMark x1="7512" y1="10313" x2="7512" y2="10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1" t="5682" r="76291" b="67500"/>
          <a:stretch/>
        </p:blipFill>
        <p:spPr bwMode="auto">
          <a:xfrm>
            <a:off x="-8305" y="302538"/>
            <a:ext cx="2016224" cy="220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806" b="97917" l="12031" r="28906">
                        <a14:foregroundMark x1="19531" y1="80000" x2="19531" y2="80000"/>
                        <a14:foregroundMark x1="21016" y1="79444" x2="21016" y2="79444"/>
                        <a14:foregroundMark x1="20000" y1="79583" x2="20000" y2="79583"/>
                        <a14:backgroundMark x1="16484" y1="89444" x2="16484" y2="8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61818" r="70978"/>
          <a:stretch/>
        </p:blipFill>
        <p:spPr bwMode="auto">
          <a:xfrm>
            <a:off x="251520" y="4338537"/>
            <a:ext cx="1756399" cy="228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1702" y="307259"/>
            <a:ext cx="73645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4 </a:t>
            </a:r>
            <a:r>
              <a:rPr lang="ru-RU" sz="3600" b="1" i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задание</a:t>
            </a:r>
          </a:p>
          <a:p>
            <a:pPr algn="ctr">
              <a:spcAft>
                <a:spcPts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«Расскажи </a:t>
            </a:r>
            <a:r>
              <a:rPr lang="ru-RU" sz="36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сказку по-другому»</a:t>
            </a:r>
            <a:endParaRPr lang="ru-RU" sz="3600" i="1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71607"/>
            <a:ext cx="3891085" cy="45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1607"/>
            <a:ext cx="3883770" cy="458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0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4708" y="307259"/>
            <a:ext cx="67185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5 </a:t>
            </a:r>
            <a:r>
              <a:rPr lang="ru-RU" sz="3600" b="1" i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задание</a:t>
            </a:r>
          </a:p>
          <a:p>
            <a:pPr algn="ctr">
              <a:spcAft>
                <a:spcPts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«Ответь </a:t>
            </a:r>
            <a:r>
              <a:rPr lang="ru-RU" sz="36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на вопрос ребенку»</a:t>
            </a:r>
            <a:endParaRPr lang="ru-RU" sz="3600" i="1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3" b="97398" l="0" r="99792">
                        <a14:foregroundMark x1="48542" y1="92565" x2="48542" y2="92565"/>
                        <a14:foregroundMark x1="28542" y1="87732" x2="28542" y2="87732"/>
                        <a14:foregroundMark x1="23750" y1="87361" x2="23750" y2="87361"/>
                        <a14:foregroundMark x1="22708" y1="88104" x2="22917" y2="89591"/>
                        <a14:foregroundMark x1="25208" y1="90335" x2="25833" y2="91078"/>
                        <a14:foregroundMark x1="28750" y1="91078" x2="29375" y2="91078"/>
                        <a14:foregroundMark x1="31042" y1="91078" x2="31042" y2="91078"/>
                        <a14:foregroundMark x1="31875" y1="90335" x2="31875" y2="90335"/>
                        <a14:foregroundMark x1="33542" y1="88476" x2="33542" y2="88476"/>
                        <a14:foregroundMark x1="33542" y1="88104" x2="33542" y2="88104"/>
                        <a14:foregroundMark x1="34167" y1="85874" x2="34167" y2="85874"/>
                        <a14:foregroundMark x1="32708" y1="83643" x2="32708" y2="83643"/>
                        <a14:foregroundMark x1="49583" y1="91822" x2="49583" y2="91822"/>
                        <a14:foregroundMark x1="43333" y1="92937" x2="43333" y2="92937"/>
                        <a14:foregroundMark x1="40208" y1="94796" x2="40208" y2="94796"/>
                        <a14:foregroundMark x1="70417" y1="93309" x2="70417" y2="93309"/>
                        <a14:foregroundMark x1="71250" y1="93309" x2="71250" y2="93309"/>
                        <a14:foregroundMark x1="27292" y1="93309" x2="27292" y2="93309"/>
                        <a14:foregroundMark x1="24167" y1="92937" x2="24167" y2="92937"/>
                        <a14:foregroundMark x1="25417" y1="88104" x2="25417" y2="88104"/>
                        <a14:foregroundMark x1="61250" y1="91450" x2="61250" y2="91450"/>
                        <a14:foregroundMark x1="77292" y1="58364" x2="77292" y2="58364"/>
                        <a14:foregroundMark x1="74583" y1="58364" x2="74583" y2="58364"/>
                        <a14:foregroundMark x1="71875" y1="59108" x2="71667" y2="62082"/>
                        <a14:foregroundMark x1="71667" y1="63569" x2="71667" y2="64684"/>
                        <a14:foregroundMark x1="68958" y1="80297" x2="68958" y2="80297"/>
                        <a14:foregroundMark x1="78333" y1="36431" x2="78333" y2="36431"/>
                        <a14:foregroundMark x1="75208" y1="29740" x2="74792" y2="31970"/>
                        <a14:foregroundMark x1="73750" y1="34572" x2="73542" y2="37546"/>
                        <a14:foregroundMark x1="73542" y1="41264" x2="73958" y2="42379"/>
                        <a14:foregroundMark x1="76250" y1="42751" x2="76250" y2="42751"/>
                        <a14:foregroundMark x1="77292" y1="42751" x2="78958" y2="42751"/>
                        <a14:foregroundMark x1="79792" y1="42751" x2="79792" y2="42751"/>
                        <a14:foregroundMark x1="80208" y1="58736" x2="80208" y2="58736"/>
                        <a14:foregroundMark x1="78958" y1="67658" x2="78958" y2="67658"/>
                        <a14:foregroundMark x1="28542" y1="91450" x2="28542" y2="91450"/>
                        <a14:foregroundMark x1="31667" y1="93680" x2="31667" y2="93680"/>
                        <a14:foregroundMark x1="30000" y1="86989" x2="30000" y2="86989"/>
                        <a14:foregroundMark x1="27708" y1="69145" x2="27708" y2="69145"/>
                        <a14:foregroundMark x1="34167" y1="75836" x2="34167" y2="75836"/>
                        <a14:foregroundMark x1="73542" y1="15613" x2="73542" y2="15613"/>
                        <a14:foregroundMark x1="68958" y1="11896" x2="68958" y2="11896"/>
                        <a14:foregroundMark x1="58542" y1="16729" x2="58542" y2="16729"/>
                        <a14:foregroundMark x1="47917" y1="5576" x2="47917" y2="5576"/>
                        <a14:foregroundMark x1="47708" y1="18216" x2="47708" y2="18216"/>
                        <a14:foregroundMark x1="37083" y1="20818" x2="37083" y2="20818"/>
                        <a14:foregroundMark x1="31458" y1="24164" x2="31458" y2="24164"/>
                        <a14:foregroundMark x1="34792" y1="32714" x2="34792" y2="32714"/>
                        <a14:foregroundMark x1="20625" y1="15613" x2="20625" y2="15613"/>
                        <a14:foregroundMark x1="25625" y1="44981" x2="26458" y2="45353"/>
                        <a14:foregroundMark x1="37708" y1="24907" x2="37708" y2="24907"/>
                        <a14:foregroundMark x1="21875" y1="24907" x2="21875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6" y="1628800"/>
            <a:ext cx="796638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2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9561" y="307259"/>
            <a:ext cx="7088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6 задание «Зарядка для ума»</a:t>
            </a:r>
            <a:endParaRPr lang="ru-RU" sz="3600" i="1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85926" l="60556" r="100000">
                        <a14:foregroundMark x1="82500" y1="75370" x2="82500" y2="75370"/>
                        <a14:foregroundMark x1="79861" y1="73519" x2="79861" y2="73519"/>
                        <a14:foregroundMark x1="82361" y1="72407" x2="82361" y2="72407"/>
                        <a14:foregroundMark x1="83750" y1="72407" x2="83750" y2="72407"/>
                        <a14:foregroundMark x1="83750" y1="77593" x2="83750" y2="77593"/>
                        <a14:foregroundMark x1="82778" y1="79444" x2="82361" y2="80370"/>
                        <a14:foregroundMark x1="81528" y1="80556" x2="81528" y2="80556"/>
                        <a14:foregroundMark x1="80278" y1="80000" x2="80278" y2="80000"/>
                        <a14:foregroundMark x1="76111" y1="82778" x2="76111" y2="82778"/>
                        <a14:foregroundMark x1="73611" y1="80926" x2="73611" y2="80926"/>
                        <a14:foregroundMark x1="72083" y1="76852" x2="72083" y2="76852"/>
                        <a14:foregroundMark x1="71667" y1="74630" x2="71667" y2="74630"/>
                        <a14:foregroundMark x1="79444" y1="83333" x2="79444" y2="83333"/>
                        <a14:foregroundMark x1="79861" y1="80926" x2="79861" y2="80926"/>
                        <a14:foregroundMark x1="80694" y1="80556" x2="80694" y2="80556"/>
                        <a14:foregroundMark x1="80694" y1="77963" x2="80694" y2="77963"/>
                        <a14:foregroundMark x1="80694" y1="77037" x2="80694" y2="77037"/>
                        <a14:foregroundMark x1="80694" y1="76481" x2="80694" y2="76481"/>
                        <a14:foregroundMark x1="80556" y1="75000" x2="80556" y2="75000"/>
                        <a14:foregroundMark x1="85000" y1="68704" x2="85000" y2="68704"/>
                        <a14:foregroundMark x1="78750" y1="72963" x2="78750" y2="72963"/>
                        <a14:foregroundMark x1="78750" y1="69074" x2="78750" y2="69074"/>
                        <a14:foregroundMark x1="77500" y1="68704" x2="77500" y2="68704"/>
                        <a14:foregroundMark x1="79861" y1="72037" x2="79861" y2="72037"/>
                        <a14:foregroundMark x1="81528" y1="72407" x2="82083" y2="72778"/>
                        <a14:foregroundMark x1="83194" y1="72778" x2="83194" y2="72778"/>
                        <a14:foregroundMark x1="82361" y1="81852" x2="82361" y2="81852"/>
                        <a14:foregroundMark x1="81111" y1="82963" x2="81111" y2="82963"/>
                        <a14:foregroundMark x1="77639" y1="84074" x2="77639" y2="84074"/>
                        <a14:foregroundMark x1="74583" y1="82778" x2="74583" y2="82778"/>
                        <a14:foregroundMark x1="72639" y1="79444" x2="72639" y2="79444"/>
                        <a14:foregroundMark x1="77500" y1="58519" x2="77500" y2="58519"/>
                        <a14:foregroundMark x1="86528" y1="59074" x2="86528" y2="59074"/>
                        <a14:foregroundMark x1="86944" y1="56296" x2="86944" y2="56296"/>
                        <a14:foregroundMark x1="76250" y1="57593" x2="76250" y2="57593"/>
                        <a14:foregroundMark x1="79306" y1="56296" x2="79306" y2="56296"/>
                        <a14:foregroundMark x1="79028" y1="60185" x2="79028" y2="60185"/>
                        <a14:foregroundMark x1="77222" y1="58704" x2="77222" y2="58704"/>
                        <a14:foregroundMark x1="67778" y1="44259" x2="67778" y2="44259"/>
                        <a14:foregroundMark x1="66528" y1="42407" x2="66528" y2="42407"/>
                        <a14:foregroundMark x1="65417" y1="43889" x2="65417" y2="43889"/>
                        <a14:foregroundMark x1="64722" y1="45000" x2="64722" y2="45000"/>
                        <a14:foregroundMark x1="67361" y1="46667" x2="67361" y2="46667"/>
                        <a14:foregroundMark x1="67778" y1="50370" x2="67778" y2="50370"/>
                        <a14:foregroundMark x1="71806" y1="40741" x2="71806" y2="40741"/>
                        <a14:foregroundMark x1="70556" y1="43889" x2="70556" y2="43889"/>
                        <a14:foregroundMark x1="84722" y1="74074" x2="84722" y2="74074"/>
                        <a14:foregroundMark x1="83333" y1="75370" x2="83333" y2="75370"/>
                        <a14:foregroundMark x1="83194" y1="70926" x2="83194" y2="70926"/>
                        <a14:foregroundMark x1="79306" y1="75926" x2="79306" y2="75926"/>
                        <a14:foregroundMark x1="82083" y1="76852" x2="82083" y2="76852"/>
                        <a14:foregroundMark x1="75833" y1="57222" x2="75833" y2="57222"/>
                        <a14:foregroundMark x1="75000" y1="82222" x2="75000" y2="82222"/>
                        <a14:foregroundMark x1="77639" y1="82407" x2="77639" y2="82407"/>
                        <a14:foregroundMark x1="70972" y1="72222" x2="70972" y2="72222"/>
                        <a14:foregroundMark x1="81250" y1="82778" x2="81250" y2="82778"/>
                        <a14:foregroundMark x1="79861" y1="80370" x2="79861" y2="8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05" t="36128" b="14040"/>
          <a:stretch/>
        </p:blipFill>
        <p:spPr bwMode="auto">
          <a:xfrm>
            <a:off x="198718" y="1095726"/>
            <a:ext cx="304379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0" b="98958" l="10469" r="66250">
                        <a14:foregroundMark x1="45000" y1="65417" x2="45000" y2="65417"/>
                        <a14:foregroundMark x1="45938" y1="64375" x2="45938" y2="64375"/>
                        <a14:foregroundMark x1="46563" y1="68333" x2="46563" y2="68333"/>
                        <a14:foregroundMark x1="45781" y1="70833" x2="45781" y2="70833"/>
                        <a14:foregroundMark x1="44531" y1="72292" x2="44531" y2="72292"/>
                        <a14:foregroundMark x1="44063" y1="68750" x2="44063" y2="68750"/>
                        <a14:foregroundMark x1="47031" y1="66667" x2="47031" y2="66667"/>
                        <a14:foregroundMark x1="46406" y1="71042" x2="46406" y2="71042"/>
                        <a14:foregroundMark x1="40938" y1="90000" x2="40938" y2="90000"/>
                        <a14:foregroundMark x1="38281" y1="82917" x2="38281" y2="82917"/>
                        <a14:foregroundMark x1="56406" y1="67500" x2="56406" y2="67500"/>
                        <a14:foregroundMark x1="57813" y1="65000" x2="57813" y2="65000"/>
                        <a14:foregroundMark x1="59375" y1="62917" x2="59375" y2="62917"/>
                        <a14:foregroundMark x1="58906" y1="61042" x2="58906" y2="61042"/>
                        <a14:foregroundMark x1="58438" y1="59583" x2="58438" y2="59583"/>
                        <a14:foregroundMark x1="57969" y1="58750" x2="57969" y2="57083"/>
                        <a14:foregroundMark x1="58281" y1="56667" x2="58281" y2="56667"/>
                        <a14:foregroundMark x1="56406" y1="68750" x2="56406" y2="68750"/>
                        <a14:foregroundMark x1="55469" y1="66042" x2="55469" y2="66042"/>
                        <a14:foregroundMark x1="57813" y1="66042" x2="59375" y2="66250"/>
                        <a14:foregroundMark x1="60000" y1="66667" x2="60000" y2="66667"/>
                        <a14:foregroundMark x1="61250" y1="67083" x2="61875" y2="67083"/>
                        <a14:foregroundMark x1="62813" y1="67083" x2="62813" y2="67083"/>
                        <a14:foregroundMark x1="63750" y1="66250" x2="62969" y2="65000"/>
                        <a14:foregroundMark x1="62813" y1="64375" x2="62031" y2="63750"/>
                        <a14:foregroundMark x1="61250" y1="63333" x2="61250" y2="63333"/>
                        <a14:foregroundMark x1="57500" y1="63750" x2="56875" y2="64167"/>
                        <a14:foregroundMark x1="56563" y1="64167" x2="56563" y2="64167"/>
                        <a14:foregroundMark x1="55469" y1="65417" x2="55469" y2="65417"/>
                        <a14:foregroundMark x1="55000" y1="67708" x2="55000" y2="67708"/>
                        <a14:foregroundMark x1="55000" y1="68333" x2="57813" y2="68750"/>
                        <a14:foregroundMark x1="58750" y1="68750" x2="59375" y2="68750"/>
                        <a14:foregroundMark x1="60469" y1="69375" x2="60938" y2="70833"/>
                        <a14:foregroundMark x1="61250" y1="70833" x2="61875" y2="70833"/>
                        <a14:foregroundMark x1="62969" y1="70833" x2="62969" y2="70833"/>
                        <a14:foregroundMark x1="59844" y1="70833" x2="58906" y2="71042"/>
                        <a14:foregroundMark x1="57969" y1="71042" x2="57969" y2="71042"/>
                        <a14:foregroundMark x1="56250" y1="71042" x2="56250" y2="71042"/>
                        <a14:foregroundMark x1="55000" y1="72083" x2="55000" y2="72083"/>
                        <a14:foregroundMark x1="54531" y1="74167" x2="54531" y2="74167"/>
                        <a14:foregroundMark x1="54531" y1="74375" x2="54531" y2="75417"/>
                        <a14:foregroundMark x1="54063" y1="76667" x2="54063" y2="76667"/>
                        <a14:foregroundMark x1="53906" y1="77500" x2="53906" y2="77500"/>
                        <a14:foregroundMark x1="25313" y1="81458" x2="25313" y2="81458"/>
                        <a14:foregroundMark x1="25313" y1="81458" x2="25313" y2="81458"/>
                        <a14:foregroundMark x1="23750" y1="79375" x2="23750" y2="79375"/>
                        <a14:foregroundMark x1="22969" y1="77083" x2="22969" y2="77083"/>
                        <a14:foregroundMark x1="22500" y1="75417" x2="22500" y2="75417"/>
                        <a14:foregroundMark x1="22031" y1="74167" x2="22031" y2="74167"/>
                        <a14:foregroundMark x1="21250" y1="72292" x2="21250" y2="72292"/>
                        <a14:foregroundMark x1="20469" y1="71458" x2="20469" y2="71458"/>
                        <a14:foregroundMark x1="19844" y1="70833" x2="18281" y2="68125"/>
                        <a14:foregroundMark x1="17500" y1="67500" x2="16875" y2="66875"/>
                        <a14:foregroundMark x1="15937" y1="66042" x2="15937" y2="66042"/>
                        <a14:foregroundMark x1="15469" y1="64375" x2="15469" y2="64375"/>
                        <a14:foregroundMark x1="15469" y1="63542" x2="15469" y2="63542"/>
                        <a14:foregroundMark x1="15469" y1="61458" x2="15469" y2="61458"/>
                        <a14:foregroundMark x1="16250" y1="61042" x2="17344" y2="61042"/>
                        <a14:foregroundMark x1="17500" y1="61042" x2="17500" y2="61042"/>
                        <a14:foregroundMark x1="17969" y1="62083" x2="19063" y2="63750"/>
                        <a14:foregroundMark x1="19844" y1="64167" x2="19844" y2="64167"/>
                        <a14:foregroundMark x1="20938" y1="65000" x2="20938" y2="65000"/>
                        <a14:foregroundMark x1="21250" y1="65417" x2="21250" y2="66250"/>
                        <a14:foregroundMark x1="21250" y1="66250" x2="21563" y2="68125"/>
                        <a14:foregroundMark x1="21563" y1="68125" x2="21563" y2="68125"/>
                        <a14:foregroundMark x1="21250" y1="67083" x2="20781" y2="64792"/>
                        <a14:foregroundMark x1="20469" y1="63333" x2="20469" y2="63333"/>
                        <a14:foregroundMark x1="20000" y1="61042" x2="20000" y2="61042"/>
                        <a14:foregroundMark x1="20469" y1="59375" x2="20469" y2="59375"/>
                        <a14:foregroundMark x1="19844" y1="56875" x2="19844" y2="56875"/>
                        <a14:foregroundMark x1="19844" y1="54167" x2="19844" y2="54167"/>
                        <a14:foregroundMark x1="15469" y1="63750" x2="15469" y2="63750"/>
                        <a14:foregroundMark x1="13906" y1="61042" x2="13906" y2="61042"/>
                        <a14:foregroundMark x1="13281" y1="61667" x2="13281" y2="63542"/>
                        <a14:foregroundMark x1="13281" y1="65000" x2="13281" y2="65000"/>
                        <a14:foregroundMark x1="13281" y1="66250" x2="15000" y2="66667"/>
                        <a14:foregroundMark x1="15000" y1="66667" x2="15781" y2="66667"/>
                        <a14:foregroundMark x1="16875" y1="68750" x2="16875" y2="68750"/>
                        <a14:foregroundMark x1="17344" y1="60417" x2="17344" y2="60417"/>
                        <a14:foregroundMark x1="16875" y1="60417" x2="16875" y2="60417"/>
                        <a14:foregroundMark x1="62813" y1="62708" x2="62813" y2="62708"/>
                        <a14:foregroundMark x1="59375" y1="61042" x2="59375" y2="61042"/>
                        <a14:foregroundMark x1="60781" y1="61458" x2="60781" y2="61458"/>
                        <a14:foregroundMark x1="43906" y1="70833" x2="43906" y2="70833"/>
                        <a14:foregroundMark x1="46406" y1="72917" x2="46406" y2="72917"/>
                        <a14:foregroundMark x1="56250" y1="73542" x2="56250" y2="73542"/>
                        <a14:foregroundMark x1="45469" y1="69375" x2="45469" y2="69375"/>
                        <a14:foregroundMark x1="45469" y1="70417" x2="45469" y2="70417"/>
                        <a14:foregroundMark x1="45000" y1="70417" x2="45000" y2="70417"/>
                        <a14:foregroundMark x1="44844" y1="70208" x2="44844" y2="70208"/>
                        <a14:foregroundMark x1="44375" y1="68958" x2="44375" y2="68958"/>
                        <a14:foregroundMark x1="44375" y1="68750" x2="44375" y2="68750"/>
                        <a14:foregroundMark x1="44375" y1="68333" x2="44375" y2="68333"/>
                        <a14:foregroundMark x1="44375" y1="66875" x2="44375" y2="66875"/>
                        <a14:foregroundMark x1="44375" y1="66875" x2="44375" y2="66875"/>
                        <a14:foregroundMark x1="44375" y1="66667" x2="44375" y2="66667"/>
                        <a14:foregroundMark x1="17969" y1="60208" x2="17969" y2="60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36" t="50000" r="33409"/>
          <a:stretch/>
        </p:blipFill>
        <p:spPr bwMode="auto">
          <a:xfrm>
            <a:off x="2810737" y="3645024"/>
            <a:ext cx="3806447" cy="25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917" b="69722" l="66146" r="99479">
                        <a14:foregroundMark x1="76979" y1="63889" x2="76979" y2="63889"/>
                        <a14:foregroundMark x1="76250" y1="60417" x2="76250" y2="60417"/>
                        <a14:foregroundMark x1="76146" y1="59722" x2="76146" y2="59722"/>
                        <a14:foregroundMark x1="75625" y1="59167" x2="75625" y2="59167"/>
                        <a14:foregroundMark x1="75000" y1="59167" x2="75000" y2="59167"/>
                        <a14:foregroundMark x1="74896" y1="60000" x2="74896" y2="60000"/>
                        <a14:foregroundMark x1="78333" y1="68333" x2="78333" y2="68333"/>
                        <a14:foregroundMark x1="82604" y1="46250" x2="82604" y2="46250"/>
                        <a14:foregroundMark x1="74583" y1="43889" x2="74583" y2="4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7" t="28001" r="222" b="29373"/>
          <a:stretch/>
        </p:blipFill>
        <p:spPr bwMode="auto">
          <a:xfrm>
            <a:off x="5944760" y="949754"/>
            <a:ext cx="3117273" cy="29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856006"/>
            <a:ext cx="4392488" cy="218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1B5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«Выучить несколько языков – дело одного - двух лет, а чтобы научиться говорить на своем родном языке как следует, надо полжизни!»?</a:t>
            </a:r>
            <a:endParaRPr lang="ru-RU" sz="2400" dirty="0">
              <a:solidFill>
                <a:srgbClr val="001B50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8" y="836712"/>
            <a:ext cx="3468374" cy="4421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6049" y="5445224"/>
            <a:ext cx="2839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Вольтер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0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/>
              </a:rPr>
              <a:t>Повестка:</a:t>
            </a:r>
            <a:endParaRPr lang="ru-RU" sz="2200" dirty="0" smtClean="0">
              <a:effectLst/>
              <a:latin typeface="Georgia" panose="02040502050405020303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/>
              </a:rPr>
              <a:t>1. Развитие речи дошкольников в свете ФГОС. Актуальные проблемы речевого развития. (Ст.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/>
              </a:rPr>
              <a:t>воспитатель)</a:t>
            </a:r>
            <a:endParaRPr lang="ru-RU" sz="2200" dirty="0" smtClean="0">
              <a:effectLst/>
              <a:latin typeface="Georgia" panose="02040502050405020303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/>
              </a:rPr>
              <a:t>2. «Развитие предпосылок связной речи у младших дошкольников» (из опыта работы) (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/>
              </a:rPr>
              <a:t>воспитатель)</a:t>
            </a:r>
            <a:endParaRPr lang="ru-RU" sz="2200" dirty="0" smtClean="0">
              <a:effectLst/>
              <a:latin typeface="Georgia" panose="02040502050405020303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/>
              </a:rPr>
              <a:t>3. «Развитие познавательно-речевых процессов дошкольников во всех видах деятельности» (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/>
              </a:rPr>
              <a:t>воспитатель)</a:t>
            </a:r>
            <a:endParaRPr lang="ru-RU" sz="2200" dirty="0" smtClean="0">
              <a:effectLst/>
              <a:latin typeface="Georgia" panose="02040502050405020303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/>
              </a:rPr>
              <a:t>4. «</a:t>
            </a:r>
            <a:r>
              <a:rPr lang="ru-RU" sz="2200" dirty="0" smtClean="0">
                <a:latin typeface="Georgia" pitchFamily="18" charset="0"/>
                <a:cs typeface="Times New Roman" pitchFamily="18" charset="0"/>
              </a:rPr>
              <a:t>Особенности формирования речи у детей дошкольного возраста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/>
              </a:rPr>
              <a:t>». (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/>
              </a:rPr>
              <a:t>воспитатель)</a:t>
            </a:r>
            <a:endParaRPr lang="ru-RU" sz="2200" dirty="0" smtClean="0">
              <a:effectLst/>
              <a:latin typeface="Georgia" panose="02040502050405020303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/>
              </a:rPr>
              <a:t>5. Развитие коммуникативных способностей в процессе повседневного общения (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/>
              </a:rPr>
              <a:t>педагог-психолог)</a:t>
            </a:r>
            <a:endParaRPr lang="ru-RU" sz="2200" dirty="0" smtClean="0">
              <a:effectLst/>
              <a:latin typeface="Georgia" panose="02040502050405020303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/>
              </a:rPr>
              <a:t>6. «Аукцион методических находок». Презентация дидактических игр.</a:t>
            </a:r>
            <a:endParaRPr lang="ru-RU" sz="2200" dirty="0" smtClean="0">
              <a:effectLst/>
              <a:latin typeface="Georgia" panose="02040502050405020303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/>
              </a:rPr>
              <a:t>7. Деловая игра «Знатоки развития речи»</a:t>
            </a:r>
            <a:endParaRPr lang="ru-RU" sz="2200" dirty="0" smtClean="0">
              <a:effectLst/>
              <a:latin typeface="Georgia" panose="02040502050405020303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8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/>
              </a:rPr>
              <a:t>. Подведение итогов педсовета. Обсуждение и принятие решения.</a:t>
            </a:r>
            <a:endParaRPr lang="ru-RU" sz="2200" dirty="0"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chitalnya.ru/upload2/365/58c09ef93bbd623991f906f72d3b7ade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8280920" cy="19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491" y="404664"/>
            <a:ext cx="8280920" cy="102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1. Если вы хотите нравиться людям - улыбайтесь! Улыбка - солнечный лучик для опечаленных, противоядие созданное природой от неприятностей.</a:t>
            </a:r>
            <a:endParaRPr lang="ru-RU" sz="1400" dirty="0">
              <a:solidFill>
                <a:srgbClr val="002060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490" y="1844824"/>
            <a:ext cx="828091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2. Вы самые лучшие и красивые, пусть все манекенщицы мира вам позавидуют.</a:t>
            </a:r>
            <a:endParaRPr lang="ru-RU" sz="1400" dirty="0">
              <a:solidFill>
                <a:srgbClr val="002060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491" y="2969841"/>
            <a:ext cx="828092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3. Есть люди подобно золотой монете: чем дольше работают, тем дороже ценятся.</a:t>
            </a:r>
            <a:endParaRPr lang="ru-RU" sz="1400" dirty="0">
              <a:solidFill>
                <a:srgbClr val="002060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491" y="4077072"/>
            <a:ext cx="828091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4. Нет лучше любимой подруги, чем любимая работа: не стареет, и стареть не дает.</a:t>
            </a:r>
            <a:endParaRPr lang="ru-RU" sz="1400" dirty="0">
              <a:solidFill>
                <a:srgbClr val="002060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1491" y="537321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</a:rPr>
              <a:t>5. Трудности закаляют на пути к счастью.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253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Говорить умеют почти все, но говорить правильно, лишь немногие из нас. Разговаривая с другими, мы пользуемся речью, как средством передачи своих мыслей. Именно через общение с другими людьми человек реализует себя как личность.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429000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Судить о начале развития личности ребенка дошкольного возраста без оценки его речевого развития невозможно. С развитием речи связано формирование его как личности в целом, так и всех психических процессов.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51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8104" y="271231"/>
            <a:ext cx="756084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 речевого развития в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соответствии с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ФГОС</a:t>
            </a:r>
            <a:endParaRPr lang="ru-RU" sz="2000" b="1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980" y="980728"/>
            <a:ext cx="8496944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владение речью, как средством общения и культуры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обогащение активного словаря (пассивный итак большой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связной грамматически правильной диалогической и монологической речи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речевого творчества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звуковой и интонационной культуры речи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фонематического слуха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знакомство с книжной культурой, детской литературой, понимание на слух текстов разных жанров детской литературы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звуковой аналитико-синтетической активности как предпосылки обучения грамоте.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20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588" y="169461"/>
            <a:ext cx="580874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Основные проблемы речи детей:</a:t>
            </a:r>
            <a:endParaRPr lang="ru-RU" sz="2400" b="1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764704"/>
            <a:ext cx="8350848" cy="579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Односложная, состоящая лишь из простых предложений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речь.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Неспособность грамматически правильно построить распространенное предложение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Бедность речи. Недостаточный словарный запас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Бедная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диалогическая речь: неспособность грамотно и доступно сформулировать вопрос, построить краткий или развернутый ответ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Неспособность построить монолог: например, сюжетный или описательный рассказ на предложенную тему, пересказ текста своими словами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Отсутствие логического обоснования своих утверждений и выводов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Отсутствие навыков культуры речи: неумение использовать интонации, регулировать громкость голоса и темп речи и т. д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Плохая дикция.</a:t>
            </a:r>
            <a:endParaRPr lang="ru-RU" sz="16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72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0386" y="188640"/>
            <a:ext cx="8496944" cy="10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Результаты обследований и наблюдений за воспитанниками показывают, как сложно детям выполнить задания, направленные на выявление умения у дошкольников:</a:t>
            </a:r>
            <a:endParaRPr lang="ru-RU" sz="1600" b="1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386" y="1630816"/>
            <a:ext cx="8496944" cy="352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пересказывать литературные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произведения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составлять описательные рассказы о предметах, объектах и явлениях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природы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создавать разные виды творческих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рассказов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направлены на освоение форм речи-рассуждения (объяснительная речь, речь-доказательство, речь-планирование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а также сочинение рассказов по картине, и серии сюжетных картинок.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41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9945" y="1166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/>
                <a:ea typeface="Calibri"/>
              </a:rPr>
              <a:t>Творческая сказка по силуэтным изображениям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5013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Одним из приемов развития навыка творческого рассказывания является обучение детей составлению сказок по силуэтным изображениям.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9" y="1587856"/>
            <a:ext cx="2664296" cy="252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present5.com/presentation/1/133726012_412002730.pdf-img/133726012_412002730.pdf-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" t="29680" r="51284" b="2980"/>
          <a:stretch/>
        </p:blipFill>
        <p:spPr bwMode="auto">
          <a:xfrm>
            <a:off x="6084168" y="1561834"/>
            <a:ext cx="2655198" cy="251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900igr.net/up/datai/192106/0017-017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910109"/>
            <a:ext cx="2664296" cy="251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41543" r="49211" b="19394"/>
          <a:stretch/>
        </p:blipFill>
        <p:spPr bwMode="auto">
          <a:xfrm>
            <a:off x="3275856" y="1628549"/>
            <a:ext cx="2520280" cy="202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7" t="23569" r="11818" b="14343"/>
          <a:stretch/>
        </p:blipFill>
        <p:spPr bwMode="auto">
          <a:xfrm>
            <a:off x="5119607" y="3662318"/>
            <a:ext cx="1929122" cy="285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r-portal.ru/files/mini/s120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41763"/>
            <a:ext cx="4509674" cy="2950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217" y="4482602"/>
            <a:ext cx="88569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«Знатоки развития речи»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37043" y="186523"/>
            <a:ext cx="5665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Деловая игра</a:t>
            </a:r>
          </a:p>
        </p:txBody>
      </p:sp>
    </p:spTree>
    <p:extLst>
      <p:ext uri="{BB962C8B-B14F-4D97-AF65-F5344CB8AC3E}">
        <p14:creationId xmlns:p14="http://schemas.microsoft.com/office/powerpoint/2010/main" val="15449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1194</TotalTime>
  <Words>835</Words>
  <Application>Microsoft Office PowerPoint</Application>
  <PresentationFormat>Экран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37</cp:revision>
  <dcterms:created xsi:type="dcterms:W3CDTF">2020-01-06T15:45:48Z</dcterms:created>
  <dcterms:modified xsi:type="dcterms:W3CDTF">2022-10-29T17:17:34Z</dcterms:modified>
</cp:coreProperties>
</file>